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7"/>
  </p:notesMasterIdLst>
  <p:sldIdLst>
    <p:sldId id="256" r:id="rId2"/>
    <p:sldId id="374" r:id="rId3"/>
    <p:sldId id="259" r:id="rId4"/>
    <p:sldId id="260" r:id="rId5"/>
    <p:sldId id="261" r:id="rId6"/>
    <p:sldId id="376" r:id="rId7"/>
    <p:sldId id="262" r:id="rId8"/>
    <p:sldId id="263" r:id="rId9"/>
    <p:sldId id="457" r:id="rId10"/>
    <p:sldId id="265" r:id="rId11"/>
    <p:sldId id="266" r:id="rId12"/>
    <p:sldId id="267" r:id="rId13"/>
    <p:sldId id="269" r:id="rId14"/>
    <p:sldId id="270" r:id="rId15"/>
    <p:sldId id="271" r:id="rId16"/>
    <p:sldId id="459" r:id="rId17"/>
    <p:sldId id="460" r:id="rId18"/>
    <p:sldId id="461" r:id="rId19"/>
    <p:sldId id="474" r:id="rId20"/>
    <p:sldId id="475" r:id="rId21"/>
    <p:sldId id="476" r:id="rId22"/>
    <p:sldId id="477" r:id="rId23"/>
    <p:sldId id="462" r:id="rId24"/>
    <p:sldId id="463" r:id="rId25"/>
    <p:sldId id="464" r:id="rId26"/>
    <p:sldId id="465" r:id="rId27"/>
    <p:sldId id="466" r:id="rId28"/>
    <p:sldId id="467" r:id="rId29"/>
    <p:sldId id="468" r:id="rId30"/>
    <p:sldId id="469" r:id="rId31"/>
    <p:sldId id="470" r:id="rId32"/>
    <p:sldId id="471" r:id="rId33"/>
    <p:sldId id="472" r:id="rId34"/>
    <p:sldId id="268"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273" r:id="rId50"/>
    <p:sldId id="274" r:id="rId51"/>
    <p:sldId id="275" r:id="rId52"/>
    <p:sldId id="278" r:id="rId53"/>
    <p:sldId id="279" r:id="rId54"/>
    <p:sldId id="272" r:id="rId55"/>
    <p:sldId id="400" r:id="rId56"/>
    <p:sldId id="401" r:id="rId57"/>
    <p:sldId id="403" r:id="rId58"/>
    <p:sldId id="402" r:id="rId59"/>
    <p:sldId id="375" r:id="rId60"/>
    <p:sldId id="381" r:id="rId61"/>
    <p:sldId id="379" r:id="rId62"/>
    <p:sldId id="258" r:id="rId63"/>
    <p:sldId id="380" r:id="rId64"/>
    <p:sldId id="382" r:id="rId65"/>
    <p:sldId id="383" r:id="rId66"/>
    <p:sldId id="390" r:id="rId67"/>
    <p:sldId id="391" r:id="rId68"/>
    <p:sldId id="392" r:id="rId69"/>
    <p:sldId id="393" r:id="rId70"/>
    <p:sldId id="394" r:id="rId71"/>
    <p:sldId id="395" r:id="rId72"/>
    <p:sldId id="396" r:id="rId73"/>
    <p:sldId id="397" r:id="rId74"/>
    <p:sldId id="398" r:id="rId75"/>
    <p:sldId id="399" r:id="rId76"/>
    <p:sldId id="306" r:id="rId77"/>
    <p:sldId id="307" r:id="rId78"/>
    <p:sldId id="308" r:id="rId79"/>
    <p:sldId id="309" r:id="rId80"/>
    <p:sldId id="310" r:id="rId81"/>
    <p:sldId id="314" r:id="rId82"/>
    <p:sldId id="315" r:id="rId83"/>
    <p:sldId id="316" r:id="rId84"/>
    <p:sldId id="317" r:id="rId85"/>
    <p:sldId id="320" r:id="rId86"/>
    <p:sldId id="321" r:id="rId87"/>
    <p:sldId id="322" r:id="rId88"/>
    <p:sldId id="323" r:id="rId89"/>
    <p:sldId id="344" r:id="rId90"/>
    <p:sldId id="345" r:id="rId91"/>
    <p:sldId id="346" r:id="rId92"/>
    <p:sldId id="347" r:id="rId93"/>
    <p:sldId id="348" r:id="rId94"/>
    <p:sldId id="354" r:id="rId95"/>
    <p:sldId id="371" r:id="rId96"/>
    <p:sldId id="492" r:id="rId97"/>
    <p:sldId id="473" r:id="rId98"/>
    <p:sldId id="442" r:id="rId99"/>
    <p:sldId id="443" r:id="rId100"/>
    <p:sldId id="444" r:id="rId101"/>
    <p:sldId id="445" r:id="rId102"/>
    <p:sldId id="446" r:id="rId103"/>
    <p:sldId id="447" r:id="rId104"/>
    <p:sldId id="448" r:id="rId105"/>
    <p:sldId id="449"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66373" autoAdjust="0"/>
  </p:normalViewPr>
  <p:slideViewPr>
    <p:cSldViewPr>
      <p:cViewPr>
        <p:scale>
          <a:sx n="100" d="100"/>
          <a:sy n="100" d="100"/>
        </p:scale>
        <p:origin x="-49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0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E7D1A-600F-084C-B261-6F9BADFE2656}" type="doc">
      <dgm:prSet loTypeId="urn:microsoft.com/office/officeart/2005/8/layout/pyramid2" loCatId="pyramid" qsTypeId="urn:microsoft.com/office/officeart/2005/8/quickstyle/simple4" qsCatId="simple" csTypeId="urn:microsoft.com/office/officeart/2005/8/colors/accent1_2" csCatId="accent1" phldr="1"/>
      <dgm:spPr/>
    </dgm:pt>
    <dgm:pt modelId="{034498A8-640E-524E-AB48-76407C5779F8}">
      <dgm:prSet phldrT="[Text]"/>
      <dgm:spPr/>
      <dgm:t>
        <a:bodyPr/>
        <a:lstStyle/>
        <a:p>
          <a:r>
            <a:rPr lang="en-US" dirty="0" smtClean="0"/>
            <a:t>Authentic Comprehensive</a:t>
          </a:r>
        </a:p>
        <a:p>
          <a:r>
            <a:rPr lang="en-US" dirty="0" smtClean="0"/>
            <a:t>Interest and Preferences</a:t>
          </a:r>
        </a:p>
        <a:p>
          <a:r>
            <a:rPr lang="en-US" dirty="0" smtClean="0"/>
            <a:t>Family priorities and concerns</a:t>
          </a:r>
          <a:endParaRPr lang="en-US" dirty="0"/>
        </a:p>
      </dgm:t>
    </dgm:pt>
    <dgm:pt modelId="{6DEC44AB-596E-E04F-A03A-D9A36D779342}" type="sibTrans" cxnId="{0A9B5949-529C-F048-BB35-B0A78A93CEF3}">
      <dgm:prSet/>
      <dgm:spPr/>
      <dgm:t>
        <a:bodyPr/>
        <a:lstStyle/>
        <a:p>
          <a:endParaRPr lang="en-US"/>
        </a:p>
      </dgm:t>
    </dgm:pt>
    <dgm:pt modelId="{BEB63421-3637-414E-84B1-EA8A2F143C9D}" type="parTrans" cxnId="{0A9B5949-529C-F048-BB35-B0A78A93CEF3}">
      <dgm:prSet/>
      <dgm:spPr/>
      <dgm:t>
        <a:bodyPr/>
        <a:lstStyle/>
        <a:p>
          <a:endParaRPr lang="en-US"/>
        </a:p>
      </dgm:t>
    </dgm:pt>
    <dgm:pt modelId="{09E0DE36-81A1-BD4A-BB0C-047A996DB568}" type="pres">
      <dgm:prSet presAssocID="{D71E7D1A-600F-084C-B261-6F9BADFE2656}" presName="compositeShape" presStyleCnt="0">
        <dgm:presLayoutVars>
          <dgm:dir/>
          <dgm:resizeHandles/>
        </dgm:presLayoutVars>
      </dgm:prSet>
      <dgm:spPr/>
    </dgm:pt>
    <dgm:pt modelId="{4AF25778-8849-414A-8E99-3C895F40F350}" type="pres">
      <dgm:prSet presAssocID="{D71E7D1A-600F-084C-B261-6F9BADFE2656}" presName="pyramid" presStyleLbl="node1" presStyleIdx="0" presStyleCnt="1" custLinFactNeighborX="-7886" custLinFactNeighborY="-11"/>
      <dgm:spPr/>
    </dgm:pt>
    <dgm:pt modelId="{1D93CDE1-E59E-504B-893A-4B1F8ED35339}" type="pres">
      <dgm:prSet presAssocID="{D71E7D1A-600F-084C-B261-6F9BADFE2656}" presName="theList" presStyleCnt="0"/>
      <dgm:spPr/>
    </dgm:pt>
    <dgm:pt modelId="{285B9DEB-1754-7649-A3CB-9FF43C6E872E}" type="pres">
      <dgm:prSet presAssocID="{034498A8-640E-524E-AB48-76407C5779F8}" presName="aNode" presStyleLbl="fgAcc1" presStyleIdx="0" presStyleCnt="1" custLinFactY="4285" custLinFactNeighborX="-50233" custLinFactNeighborY="100000">
        <dgm:presLayoutVars>
          <dgm:bulletEnabled val="1"/>
        </dgm:presLayoutVars>
      </dgm:prSet>
      <dgm:spPr/>
      <dgm:t>
        <a:bodyPr/>
        <a:lstStyle/>
        <a:p>
          <a:endParaRPr lang="en-US"/>
        </a:p>
      </dgm:t>
    </dgm:pt>
    <dgm:pt modelId="{BB66ECC6-EB31-5744-8A6F-61CF0BEB71B4}" type="pres">
      <dgm:prSet presAssocID="{034498A8-640E-524E-AB48-76407C5779F8}" presName="aSpace" presStyleCnt="0"/>
      <dgm:spPr/>
    </dgm:pt>
  </dgm:ptLst>
  <dgm:cxnLst>
    <dgm:cxn modelId="{0A9B5949-529C-F048-BB35-B0A78A93CEF3}" srcId="{D71E7D1A-600F-084C-B261-6F9BADFE2656}" destId="{034498A8-640E-524E-AB48-76407C5779F8}" srcOrd="0" destOrd="0" parTransId="{BEB63421-3637-414E-84B1-EA8A2F143C9D}" sibTransId="{6DEC44AB-596E-E04F-A03A-D9A36D779342}"/>
    <dgm:cxn modelId="{DAD8151D-40A2-4ED6-A6A0-D5494712B3B1}" type="presOf" srcId="{034498A8-640E-524E-AB48-76407C5779F8}" destId="{285B9DEB-1754-7649-A3CB-9FF43C6E872E}" srcOrd="0" destOrd="0" presId="urn:microsoft.com/office/officeart/2005/8/layout/pyramid2"/>
    <dgm:cxn modelId="{C1C3CC32-79AF-4319-A102-2BD95D0D7F89}" type="presOf" srcId="{D71E7D1A-600F-084C-B261-6F9BADFE2656}" destId="{09E0DE36-81A1-BD4A-BB0C-047A996DB568}" srcOrd="0" destOrd="0" presId="urn:microsoft.com/office/officeart/2005/8/layout/pyramid2"/>
    <dgm:cxn modelId="{E7BC7FE3-23F4-4665-902F-703224C771C4}" type="presParOf" srcId="{09E0DE36-81A1-BD4A-BB0C-047A996DB568}" destId="{4AF25778-8849-414A-8E99-3C895F40F350}" srcOrd="0" destOrd="0" presId="urn:microsoft.com/office/officeart/2005/8/layout/pyramid2"/>
    <dgm:cxn modelId="{EA3C9D37-AFDA-4FC2-B0F7-0C4D3035DD91}" type="presParOf" srcId="{09E0DE36-81A1-BD4A-BB0C-047A996DB568}" destId="{1D93CDE1-E59E-504B-893A-4B1F8ED35339}" srcOrd="1" destOrd="0" presId="urn:microsoft.com/office/officeart/2005/8/layout/pyramid2"/>
    <dgm:cxn modelId="{117654FE-34C9-4074-AB62-585B864DD59C}" type="presParOf" srcId="{1D93CDE1-E59E-504B-893A-4B1F8ED35339}" destId="{285B9DEB-1754-7649-A3CB-9FF43C6E872E}" srcOrd="0" destOrd="0" presId="urn:microsoft.com/office/officeart/2005/8/layout/pyramid2"/>
    <dgm:cxn modelId="{28AD94BE-7CE3-4E8C-90FD-2B95EEA47D06}" type="presParOf" srcId="{1D93CDE1-E59E-504B-893A-4B1F8ED35339}" destId="{BB66ECC6-EB31-5744-8A6F-61CF0BEB71B4}" srcOrd="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E7D1A-600F-084C-B261-6F9BADFE2656}" type="doc">
      <dgm:prSet loTypeId="urn:microsoft.com/office/officeart/2005/8/layout/pyramid2" loCatId="pyramid" qsTypeId="urn:microsoft.com/office/officeart/2005/8/quickstyle/simple4" qsCatId="simple" csTypeId="urn:microsoft.com/office/officeart/2005/8/colors/accent1_2" csCatId="accent1" phldr="1"/>
      <dgm:spPr/>
    </dgm:pt>
    <dgm:pt modelId="{D5A440BC-47CF-C449-8225-60BA5AEE911D}">
      <dgm:prSet phldrT="[Text]"/>
      <dgm:spPr/>
      <dgm:t>
        <a:bodyPr/>
        <a:lstStyle/>
        <a:p>
          <a:r>
            <a:rPr lang="en-US" dirty="0" smtClean="0"/>
            <a:t>Tier 3: Individualized, intensive, and intentional instruction</a:t>
          </a:r>
          <a:endParaRPr lang="en-US" dirty="0"/>
        </a:p>
      </dgm:t>
    </dgm:pt>
    <dgm:pt modelId="{169326EB-6D61-CB4E-B3BA-E9375563E199}" type="parTrans" cxnId="{C40D3223-6497-7145-A0FE-EE231176C9DF}">
      <dgm:prSet/>
      <dgm:spPr/>
      <dgm:t>
        <a:bodyPr/>
        <a:lstStyle/>
        <a:p>
          <a:endParaRPr lang="en-US"/>
        </a:p>
      </dgm:t>
    </dgm:pt>
    <dgm:pt modelId="{684790FE-1022-9341-A7A6-412F96581FFB}" type="sibTrans" cxnId="{C40D3223-6497-7145-A0FE-EE231176C9DF}">
      <dgm:prSet/>
      <dgm:spPr/>
      <dgm:t>
        <a:bodyPr/>
        <a:lstStyle/>
        <a:p>
          <a:endParaRPr lang="en-US"/>
        </a:p>
      </dgm:t>
    </dgm:pt>
    <dgm:pt modelId="{DDAEA226-71DD-D44F-8D8D-33268681FE4F}">
      <dgm:prSet phldrT="[Text]"/>
      <dgm:spPr/>
      <dgm:t>
        <a:bodyPr/>
        <a:lstStyle/>
        <a:p>
          <a:r>
            <a:rPr lang="en-US" dirty="0" smtClean="0"/>
            <a:t>Tier 2: Targeted and temporary instruction</a:t>
          </a:r>
          <a:endParaRPr lang="en-US" dirty="0"/>
        </a:p>
      </dgm:t>
    </dgm:pt>
    <dgm:pt modelId="{00C16AB1-2CDE-DB4C-9CD6-9230980ACBB2}" type="parTrans" cxnId="{31551C65-2420-EC46-A921-48C8585AD8F7}">
      <dgm:prSet/>
      <dgm:spPr/>
      <dgm:t>
        <a:bodyPr/>
        <a:lstStyle/>
        <a:p>
          <a:endParaRPr lang="en-US"/>
        </a:p>
      </dgm:t>
    </dgm:pt>
    <dgm:pt modelId="{92D706B2-B1AC-1043-A25A-E898029F4C57}" type="sibTrans" cxnId="{31551C65-2420-EC46-A921-48C8585AD8F7}">
      <dgm:prSet/>
      <dgm:spPr/>
      <dgm:t>
        <a:bodyPr/>
        <a:lstStyle/>
        <a:p>
          <a:endParaRPr lang="en-US"/>
        </a:p>
      </dgm:t>
    </dgm:pt>
    <dgm:pt modelId="{034498A8-640E-524E-AB48-76407C5779F8}">
      <dgm:prSet phldrT="[Text]"/>
      <dgm:spPr/>
      <dgm:t>
        <a:bodyPr/>
        <a:lstStyle/>
        <a:p>
          <a:r>
            <a:rPr lang="en-US" dirty="0" smtClean="0"/>
            <a:t>Tier 1: Universal instruction</a:t>
          </a:r>
          <a:endParaRPr lang="en-US" dirty="0"/>
        </a:p>
      </dgm:t>
    </dgm:pt>
    <dgm:pt modelId="{BEB63421-3637-414E-84B1-EA8A2F143C9D}" type="parTrans" cxnId="{0A9B5949-529C-F048-BB35-B0A78A93CEF3}">
      <dgm:prSet/>
      <dgm:spPr/>
      <dgm:t>
        <a:bodyPr/>
        <a:lstStyle/>
        <a:p>
          <a:endParaRPr lang="en-US"/>
        </a:p>
      </dgm:t>
    </dgm:pt>
    <dgm:pt modelId="{6DEC44AB-596E-E04F-A03A-D9A36D779342}" type="sibTrans" cxnId="{0A9B5949-529C-F048-BB35-B0A78A93CEF3}">
      <dgm:prSet/>
      <dgm:spPr/>
      <dgm:t>
        <a:bodyPr/>
        <a:lstStyle/>
        <a:p>
          <a:endParaRPr lang="en-US"/>
        </a:p>
      </dgm:t>
    </dgm:pt>
    <dgm:pt modelId="{09E0DE36-81A1-BD4A-BB0C-047A996DB568}" type="pres">
      <dgm:prSet presAssocID="{D71E7D1A-600F-084C-B261-6F9BADFE2656}" presName="compositeShape" presStyleCnt="0">
        <dgm:presLayoutVars>
          <dgm:dir/>
          <dgm:resizeHandles/>
        </dgm:presLayoutVars>
      </dgm:prSet>
      <dgm:spPr/>
    </dgm:pt>
    <dgm:pt modelId="{4AF25778-8849-414A-8E99-3C895F40F350}" type="pres">
      <dgm:prSet presAssocID="{D71E7D1A-600F-084C-B261-6F9BADFE2656}" presName="pyramid" presStyleLbl="node1" presStyleIdx="0" presStyleCnt="1" custLinFactNeighborX="-35430" custLinFactNeighborY="16072"/>
      <dgm:spPr/>
    </dgm:pt>
    <dgm:pt modelId="{1D93CDE1-E59E-504B-893A-4B1F8ED35339}" type="pres">
      <dgm:prSet presAssocID="{D71E7D1A-600F-084C-B261-6F9BADFE2656}" presName="theList" presStyleCnt="0"/>
      <dgm:spPr/>
    </dgm:pt>
    <dgm:pt modelId="{F4A66252-F105-F646-9950-D058759B60B4}" type="pres">
      <dgm:prSet presAssocID="{D5A440BC-47CF-C449-8225-60BA5AEE911D}" presName="aNode" presStyleLbl="fgAcc1" presStyleIdx="0" presStyleCnt="3">
        <dgm:presLayoutVars>
          <dgm:bulletEnabled val="1"/>
        </dgm:presLayoutVars>
      </dgm:prSet>
      <dgm:spPr/>
      <dgm:t>
        <a:bodyPr/>
        <a:lstStyle/>
        <a:p>
          <a:endParaRPr lang="en-US"/>
        </a:p>
      </dgm:t>
    </dgm:pt>
    <dgm:pt modelId="{9434FC54-6BEE-C941-A721-C924BC2BC452}" type="pres">
      <dgm:prSet presAssocID="{D5A440BC-47CF-C449-8225-60BA5AEE911D}" presName="aSpace" presStyleCnt="0"/>
      <dgm:spPr/>
    </dgm:pt>
    <dgm:pt modelId="{ED843EAE-9CD0-C84F-8237-DF0E36400153}" type="pres">
      <dgm:prSet presAssocID="{DDAEA226-71DD-D44F-8D8D-33268681FE4F}" presName="aNode" presStyleLbl="fgAcc1" presStyleIdx="1" presStyleCnt="3">
        <dgm:presLayoutVars>
          <dgm:bulletEnabled val="1"/>
        </dgm:presLayoutVars>
      </dgm:prSet>
      <dgm:spPr/>
      <dgm:t>
        <a:bodyPr/>
        <a:lstStyle/>
        <a:p>
          <a:endParaRPr lang="en-US"/>
        </a:p>
      </dgm:t>
    </dgm:pt>
    <dgm:pt modelId="{99B53BCD-6625-B64F-9CD7-5EE26DCB7633}" type="pres">
      <dgm:prSet presAssocID="{DDAEA226-71DD-D44F-8D8D-33268681FE4F}" presName="aSpace" presStyleCnt="0"/>
      <dgm:spPr/>
    </dgm:pt>
    <dgm:pt modelId="{285B9DEB-1754-7649-A3CB-9FF43C6E872E}" type="pres">
      <dgm:prSet presAssocID="{034498A8-640E-524E-AB48-76407C5779F8}" presName="aNode" presStyleLbl="fgAcc1" presStyleIdx="2" presStyleCnt="3">
        <dgm:presLayoutVars>
          <dgm:bulletEnabled val="1"/>
        </dgm:presLayoutVars>
      </dgm:prSet>
      <dgm:spPr/>
      <dgm:t>
        <a:bodyPr/>
        <a:lstStyle/>
        <a:p>
          <a:endParaRPr lang="en-US"/>
        </a:p>
      </dgm:t>
    </dgm:pt>
    <dgm:pt modelId="{BB66ECC6-EB31-5744-8A6F-61CF0BEB71B4}" type="pres">
      <dgm:prSet presAssocID="{034498A8-640E-524E-AB48-76407C5779F8}" presName="aSpace" presStyleCnt="0"/>
      <dgm:spPr/>
    </dgm:pt>
  </dgm:ptLst>
  <dgm:cxnLst>
    <dgm:cxn modelId="{0A9B5949-529C-F048-BB35-B0A78A93CEF3}" srcId="{D71E7D1A-600F-084C-B261-6F9BADFE2656}" destId="{034498A8-640E-524E-AB48-76407C5779F8}" srcOrd="2" destOrd="0" parTransId="{BEB63421-3637-414E-84B1-EA8A2F143C9D}" sibTransId="{6DEC44AB-596E-E04F-A03A-D9A36D779342}"/>
    <dgm:cxn modelId="{C40D3223-6497-7145-A0FE-EE231176C9DF}" srcId="{D71E7D1A-600F-084C-B261-6F9BADFE2656}" destId="{D5A440BC-47CF-C449-8225-60BA5AEE911D}" srcOrd="0" destOrd="0" parTransId="{169326EB-6D61-CB4E-B3BA-E9375563E199}" sibTransId="{684790FE-1022-9341-A7A6-412F96581FFB}"/>
    <dgm:cxn modelId="{944A38C1-2434-43D0-BAB3-1800CCACDE6D}" type="presOf" srcId="{D5A440BC-47CF-C449-8225-60BA5AEE911D}" destId="{F4A66252-F105-F646-9950-D058759B60B4}" srcOrd="0" destOrd="0" presId="urn:microsoft.com/office/officeart/2005/8/layout/pyramid2"/>
    <dgm:cxn modelId="{8716CBE7-229E-4A98-8BCB-7A867351D2B4}" type="presOf" srcId="{D71E7D1A-600F-084C-B261-6F9BADFE2656}" destId="{09E0DE36-81A1-BD4A-BB0C-047A996DB568}" srcOrd="0" destOrd="0" presId="urn:microsoft.com/office/officeart/2005/8/layout/pyramid2"/>
    <dgm:cxn modelId="{3440BAAA-272C-4EB6-BB54-D836350F6D89}" type="presOf" srcId="{DDAEA226-71DD-D44F-8D8D-33268681FE4F}" destId="{ED843EAE-9CD0-C84F-8237-DF0E36400153}" srcOrd="0" destOrd="0" presId="urn:microsoft.com/office/officeart/2005/8/layout/pyramid2"/>
    <dgm:cxn modelId="{8FA83E74-62A8-4829-B691-028966D66579}" type="presOf" srcId="{034498A8-640E-524E-AB48-76407C5779F8}" destId="{285B9DEB-1754-7649-A3CB-9FF43C6E872E}" srcOrd="0" destOrd="0" presId="urn:microsoft.com/office/officeart/2005/8/layout/pyramid2"/>
    <dgm:cxn modelId="{31551C65-2420-EC46-A921-48C8585AD8F7}" srcId="{D71E7D1A-600F-084C-B261-6F9BADFE2656}" destId="{DDAEA226-71DD-D44F-8D8D-33268681FE4F}" srcOrd="1" destOrd="0" parTransId="{00C16AB1-2CDE-DB4C-9CD6-9230980ACBB2}" sibTransId="{92D706B2-B1AC-1043-A25A-E898029F4C57}"/>
    <dgm:cxn modelId="{D5B7F87E-B155-4C63-A318-3627C3A45C28}" type="presParOf" srcId="{09E0DE36-81A1-BD4A-BB0C-047A996DB568}" destId="{4AF25778-8849-414A-8E99-3C895F40F350}" srcOrd="0" destOrd="0" presId="urn:microsoft.com/office/officeart/2005/8/layout/pyramid2"/>
    <dgm:cxn modelId="{6B7F8957-DA88-4BD9-8D54-32296FAAFFFD}" type="presParOf" srcId="{09E0DE36-81A1-BD4A-BB0C-047A996DB568}" destId="{1D93CDE1-E59E-504B-893A-4B1F8ED35339}" srcOrd="1" destOrd="0" presId="urn:microsoft.com/office/officeart/2005/8/layout/pyramid2"/>
    <dgm:cxn modelId="{F8F43FD2-6882-40A4-905D-8B0EB4F8D3B0}" type="presParOf" srcId="{1D93CDE1-E59E-504B-893A-4B1F8ED35339}" destId="{F4A66252-F105-F646-9950-D058759B60B4}" srcOrd="0" destOrd="0" presId="urn:microsoft.com/office/officeart/2005/8/layout/pyramid2"/>
    <dgm:cxn modelId="{2B30EC20-0163-4B83-BF43-52FAC944842A}" type="presParOf" srcId="{1D93CDE1-E59E-504B-893A-4B1F8ED35339}" destId="{9434FC54-6BEE-C941-A721-C924BC2BC452}" srcOrd="1" destOrd="0" presId="urn:microsoft.com/office/officeart/2005/8/layout/pyramid2"/>
    <dgm:cxn modelId="{20A9FDF9-327D-4B72-B3C7-E4E1D236CB4C}" type="presParOf" srcId="{1D93CDE1-E59E-504B-893A-4B1F8ED35339}" destId="{ED843EAE-9CD0-C84F-8237-DF0E36400153}" srcOrd="2" destOrd="0" presId="urn:microsoft.com/office/officeart/2005/8/layout/pyramid2"/>
    <dgm:cxn modelId="{C6267AF2-8264-4925-8B6E-CDC07E8F1741}" type="presParOf" srcId="{1D93CDE1-E59E-504B-893A-4B1F8ED35339}" destId="{99B53BCD-6625-B64F-9CD7-5EE26DCB7633}" srcOrd="3" destOrd="0" presId="urn:microsoft.com/office/officeart/2005/8/layout/pyramid2"/>
    <dgm:cxn modelId="{5F70534E-C4B3-4067-B3D5-0DA887318A8E}" type="presParOf" srcId="{1D93CDE1-E59E-504B-893A-4B1F8ED35339}" destId="{285B9DEB-1754-7649-A3CB-9FF43C6E872E}" srcOrd="4" destOrd="0" presId="urn:microsoft.com/office/officeart/2005/8/layout/pyramid2"/>
    <dgm:cxn modelId="{C6498B76-E642-4A04-9CBD-6AB7106ADB14}" type="presParOf" srcId="{1D93CDE1-E59E-504B-893A-4B1F8ED35339}" destId="{BB66ECC6-EB31-5744-8A6F-61CF0BEB71B4}"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E7D1A-600F-084C-B261-6F9BADFE2656}" type="doc">
      <dgm:prSet loTypeId="urn:microsoft.com/office/officeart/2005/8/layout/pyramid2" loCatId="pyramid" qsTypeId="urn:microsoft.com/office/officeart/2005/8/quickstyle/simple4" qsCatId="simple" csTypeId="urn:microsoft.com/office/officeart/2005/8/colors/accent1_2" csCatId="accent1" phldr="1"/>
      <dgm:spPr/>
    </dgm:pt>
    <dgm:pt modelId="{D5A440BC-47CF-C449-8225-60BA5AEE911D}">
      <dgm:prSet phldrT="[Text]"/>
      <dgm:spPr/>
      <dgm:t>
        <a:bodyPr/>
        <a:lstStyle/>
        <a:p>
          <a:r>
            <a:rPr lang="en-US" dirty="0" smtClean="0"/>
            <a:t>Tier 3: Progress toward individualized outcomes</a:t>
          </a:r>
          <a:endParaRPr lang="en-US" dirty="0"/>
        </a:p>
      </dgm:t>
    </dgm:pt>
    <dgm:pt modelId="{169326EB-6D61-CB4E-B3BA-E9375563E199}" type="parTrans" cxnId="{C40D3223-6497-7145-A0FE-EE231176C9DF}">
      <dgm:prSet/>
      <dgm:spPr/>
      <dgm:t>
        <a:bodyPr/>
        <a:lstStyle/>
        <a:p>
          <a:endParaRPr lang="en-US"/>
        </a:p>
      </dgm:t>
    </dgm:pt>
    <dgm:pt modelId="{684790FE-1022-9341-A7A6-412F96581FFB}" type="sibTrans" cxnId="{C40D3223-6497-7145-A0FE-EE231176C9DF}">
      <dgm:prSet/>
      <dgm:spPr/>
      <dgm:t>
        <a:bodyPr/>
        <a:lstStyle/>
        <a:p>
          <a:endParaRPr lang="en-US"/>
        </a:p>
      </dgm:t>
    </dgm:pt>
    <dgm:pt modelId="{DDAEA226-71DD-D44F-8D8D-33268681FE4F}">
      <dgm:prSet phldrT="[Text]"/>
      <dgm:spPr/>
      <dgm:t>
        <a:bodyPr/>
        <a:lstStyle/>
        <a:p>
          <a:r>
            <a:rPr lang="en-US" dirty="0" smtClean="0"/>
            <a:t>Tier 2: Progress toward targeted outcomes</a:t>
          </a:r>
          <a:endParaRPr lang="en-US" dirty="0"/>
        </a:p>
      </dgm:t>
    </dgm:pt>
    <dgm:pt modelId="{00C16AB1-2CDE-DB4C-9CD6-9230980ACBB2}" type="parTrans" cxnId="{31551C65-2420-EC46-A921-48C8585AD8F7}">
      <dgm:prSet/>
      <dgm:spPr/>
      <dgm:t>
        <a:bodyPr/>
        <a:lstStyle/>
        <a:p>
          <a:endParaRPr lang="en-US"/>
        </a:p>
      </dgm:t>
    </dgm:pt>
    <dgm:pt modelId="{92D706B2-B1AC-1043-A25A-E898029F4C57}" type="sibTrans" cxnId="{31551C65-2420-EC46-A921-48C8585AD8F7}">
      <dgm:prSet/>
      <dgm:spPr/>
      <dgm:t>
        <a:bodyPr/>
        <a:lstStyle/>
        <a:p>
          <a:endParaRPr lang="en-US"/>
        </a:p>
      </dgm:t>
    </dgm:pt>
    <dgm:pt modelId="{034498A8-640E-524E-AB48-76407C5779F8}">
      <dgm:prSet phldrT="[Text]"/>
      <dgm:spPr/>
      <dgm:t>
        <a:bodyPr/>
        <a:lstStyle/>
        <a:p>
          <a:r>
            <a:rPr lang="en-US" dirty="0" smtClean="0"/>
            <a:t>Tier 1: Progress toward common outcomes</a:t>
          </a:r>
          <a:endParaRPr lang="en-US" dirty="0"/>
        </a:p>
      </dgm:t>
    </dgm:pt>
    <dgm:pt modelId="{BEB63421-3637-414E-84B1-EA8A2F143C9D}" type="parTrans" cxnId="{0A9B5949-529C-F048-BB35-B0A78A93CEF3}">
      <dgm:prSet/>
      <dgm:spPr/>
      <dgm:t>
        <a:bodyPr/>
        <a:lstStyle/>
        <a:p>
          <a:endParaRPr lang="en-US"/>
        </a:p>
      </dgm:t>
    </dgm:pt>
    <dgm:pt modelId="{6DEC44AB-596E-E04F-A03A-D9A36D779342}" type="sibTrans" cxnId="{0A9B5949-529C-F048-BB35-B0A78A93CEF3}">
      <dgm:prSet/>
      <dgm:spPr/>
      <dgm:t>
        <a:bodyPr/>
        <a:lstStyle/>
        <a:p>
          <a:endParaRPr lang="en-US"/>
        </a:p>
      </dgm:t>
    </dgm:pt>
    <dgm:pt modelId="{09E0DE36-81A1-BD4A-BB0C-047A996DB568}" type="pres">
      <dgm:prSet presAssocID="{D71E7D1A-600F-084C-B261-6F9BADFE2656}" presName="compositeShape" presStyleCnt="0">
        <dgm:presLayoutVars>
          <dgm:dir/>
          <dgm:resizeHandles/>
        </dgm:presLayoutVars>
      </dgm:prSet>
      <dgm:spPr/>
    </dgm:pt>
    <dgm:pt modelId="{4AF25778-8849-414A-8E99-3C895F40F350}" type="pres">
      <dgm:prSet presAssocID="{D71E7D1A-600F-084C-B261-6F9BADFE2656}" presName="pyramid" presStyleLbl="node1" presStyleIdx="0" presStyleCnt="1" custLinFactNeighborX="-35430" custLinFactNeighborY="16072"/>
      <dgm:spPr/>
    </dgm:pt>
    <dgm:pt modelId="{1D93CDE1-E59E-504B-893A-4B1F8ED35339}" type="pres">
      <dgm:prSet presAssocID="{D71E7D1A-600F-084C-B261-6F9BADFE2656}" presName="theList" presStyleCnt="0"/>
      <dgm:spPr/>
    </dgm:pt>
    <dgm:pt modelId="{F4A66252-F105-F646-9950-D058759B60B4}" type="pres">
      <dgm:prSet presAssocID="{D5A440BC-47CF-C449-8225-60BA5AEE911D}" presName="aNode" presStyleLbl="fgAcc1" presStyleIdx="0" presStyleCnt="3">
        <dgm:presLayoutVars>
          <dgm:bulletEnabled val="1"/>
        </dgm:presLayoutVars>
      </dgm:prSet>
      <dgm:spPr/>
      <dgm:t>
        <a:bodyPr/>
        <a:lstStyle/>
        <a:p>
          <a:endParaRPr lang="en-US"/>
        </a:p>
      </dgm:t>
    </dgm:pt>
    <dgm:pt modelId="{9434FC54-6BEE-C941-A721-C924BC2BC452}" type="pres">
      <dgm:prSet presAssocID="{D5A440BC-47CF-C449-8225-60BA5AEE911D}" presName="aSpace" presStyleCnt="0"/>
      <dgm:spPr/>
    </dgm:pt>
    <dgm:pt modelId="{ED843EAE-9CD0-C84F-8237-DF0E36400153}" type="pres">
      <dgm:prSet presAssocID="{DDAEA226-71DD-D44F-8D8D-33268681FE4F}" presName="aNode" presStyleLbl="fgAcc1" presStyleIdx="1" presStyleCnt="3">
        <dgm:presLayoutVars>
          <dgm:bulletEnabled val="1"/>
        </dgm:presLayoutVars>
      </dgm:prSet>
      <dgm:spPr/>
      <dgm:t>
        <a:bodyPr/>
        <a:lstStyle/>
        <a:p>
          <a:endParaRPr lang="en-US"/>
        </a:p>
      </dgm:t>
    </dgm:pt>
    <dgm:pt modelId="{99B53BCD-6625-B64F-9CD7-5EE26DCB7633}" type="pres">
      <dgm:prSet presAssocID="{DDAEA226-71DD-D44F-8D8D-33268681FE4F}" presName="aSpace" presStyleCnt="0"/>
      <dgm:spPr/>
    </dgm:pt>
    <dgm:pt modelId="{285B9DEB-1754-7649-A3CB-9FF43C6E872E}" type="pres">
      <dgm:prSet presAssocID="{034498A8-640E-524E-AB48-76407C5779F8}" presName="aNode" presStyleLbl="fgAcc1" presStyleIdx="2" presStyleCnt="3">
        <dgm:presLayoutVars>
          <dgm:bulletEnabled val="1"/>
        </dgm:presLayoutVars>
      </dgm:prSet>
      <dgm:spPr/>
      <dgm:t>
        <a:bodyPr/>
        <a:lstStyle/>
        <a:p>
          <a:endParaRPr lang="en-US"/>
        </a:p>
      </dgm:t>
    </dgm:pt>
    <dgm:pt modelId="{BB66ECC6-EB31-5744-8A6F-61CF0BEB71B4}" type="pres">
      <dgm:prSet presAssocID="{034498A8-640E-524E-AB48-76407C5779F8}" presName="aSpace" presStyleCnt="0"/>
      <dgm:spPr/>
    </dgm:pt>
  </dgm:ptLst>
  <dgm:cxnLst>
    <dgm:cxn modelId="{0A9B5949-529C-F048-BB35-B0A78A93CEF3}" srcId="{D71E7D1A-600F-084C-B261-6F9BADFE2656}" destId="{034498A8-640E-524E-AB48-76407C5779F8}" srcOrd="2" destOrd="0" parTransId="{BEB63421-3637-414E-84B1-EA8A2F143C9D}" sibTransId="{6DEC44AB-596E-E04F-A03A-D9A36D779342}"/>
    <dgm:cxn modelId="{C40D3223-6497-7145-A0FE-EE231176C9DF}" srcId="{D71E7D1A-600F-084C-B261-6F9BADFE2656}" destId="{D5A440BC-47CF-C449-8225-60BA5AEE911D}" srcOrd="0" destOrd="0" parTransId="{169326EB-6D61-CB4E-B3BA-E9375563E199}" sibTransId="{684790FE-1022-9341-A7A6-412F96581FFB}"/>
    <dgm:cxn modelId="{A6E4A3FF-7DEF-403C-BF1B-9661C2DF6E61}" type="presOf" srcId="{D71E7D1A-600F-084C-B261-6F9BADFE2656}" destId="{09E0DE36-81A1-BD4A-BB0C-047A996DB568}" srcOrd="0" destOrd="0" presId="urn:microsoft.com/office/officeart/2005/8/layout/pyramid2"/>
    <dgm:cxn modelId="{C00006D9-A32B-472A-8666-3AA15C2841FC}" type="presOf" srcId="{034498A8-640E-524E-AB48-76407C5779F8}" destId="{285B9DEB-1754-7649-A3CB-9FF43C6E872E}" srcOrd="0" destOrd="0" presId="urn:microsoft.com/office/officeart/2005/8/layout/pyramid2"/>
    <dgm:cxn modelId="{97DD2B1E-89B8-47BC-AB5D-9A72A832CE62}" type="presOf" srcId="{DDAEA226-71DD-D44F-8D8D-33268681FE4F}" destId="{ED843EAE-9CD0-C84F-8237-DF0E36400153}" srcOrd="0" destOrd="0" presId="urn:microsoft.com/office/officeart/2005/8/layout/pyramid2"/>
    <dgm:cxn modelId="{31551C65-2420-EC46-A921-48C8585AD8F7}" srcId="{D71E7D1A-600F-084C-B261-6F9BADFE2656}" destId="{DDAEA226-71DD-D44F-8D8D-33268681FE4F}" srcOrd="1" destOrd="0" parTransId="{00C16AB1-2CDE-DB4C-9CD6-9230980ACBB2}" sibTransId="{92D706B2-B1AC-1043-A25A-E898029F4C57}"/>
    <dgm:cxn modelId="{3C475580-E4DE-4196-8725-9839FBCCD0E4}" type="presOf" srcId="{D5A440BC-47CF-C449-8225-60BA5AEE911D}" destId="{F4A66252-F105-F646-9950-D058759B60B4}" srcOrd="0" destOrd="0" presId="urn:microsoft.com/office/officeart/2005/8/layout/pyramid2"/>
    <dgm:cxn modelId="{D3D22911-C701-46B6-A9E4-880D99B38926}" type="presParOf" srcId="{09E0DE36-81A1-BD4A-BB0C-047A996DB568}" destId="{4AF25778-8849-414A-8E99-3C895F40F350}" srcOrd="0" destOrd="0" presId="urn:microsoft.com/office/officeart/2005/8/layout/pyramid2"/>
    <dgm:cxn modelId="{2B60EFC8-0AC9-4064-B61A-9FFE3E9390CE}" type="presParOf" srcId="{09E0DE36-81A1-BD4A-BB0C-047A996DB568}" destId="{1D93CDE1-E59E-504B-893A-4B1F8ED35339}" srcOrd="1" destOrd="0" presId="urn:microsoft.com/office/officeart/2005/8/layout/pyramid2"/>
    <dgm:cxn modelId="{63AAB500-A10A-407E-918F-439181BFBF23}" type="presParOf" srcId="{1D93CDE1-E59E-504B-893A-4B1F8ED35339}" destId="{F4A66252-F105-F646-9950-D058759B60B4}" srcOrd="0" destOrd="0" presId="urn:microsoft.com/office/officeart/2005/8/layout/pyramid2"/>
    <dgm:cxn modelId="{ECAB0067-2B83-40BC-8DD5-BADC38115F30}" type="presParOf" srcId="{1D93CDE1-E59E-504B-893A-4B1F8ED35339}" destId="{9434FC54-6BEE-C941-A721-C924BC2BC452}" srcOrd="1" destOrd="0" presId="urn:microsoft.com/office/officeart/2005/8/layout/pyramid2"/>
    <dgm:cxn modelId="{666795A7-1784-4894-ABB5-A617149EB823}" type="presParOf" srcId="{1D93CDE1-E59E-504B-893A-4B1F8ED35339}" destId="{ED843EAE-9CD0-C84F-8237-DF0E36400153}" srcOrd="2" destOrd="0" presId="urn:microsoft.com/office/officeart/2005/8/layout/pyramid2"/>
    <dgm:cxn modelId="{4D77FEE9-1502-49B4-8DC9-3D071FD9F3E2}" type="presParOf" srcId="{1D93CDE1-E59E-504B-893A-4B1F8ED35339}" destId="{99B53BCD-6625-B64F-9CD7-5EE26DCB7633}" srcOrd="3" destOrd="0" presId="urn:microsoft.com/office/officeart/2005/8/layout/pyramid2"/>
    <dgm:cxn modelId="{A66E413A-9579-43BE-AF5B-60FC5E144A55}" type="presParOf" srcId="{1D93CDE1-E59E-504B-893A-4B1F8ED35339}" destId="{285B9DEB-1754-7649-A3CB-9FF43C6E872E}" srcOrd="4" destOrd="0" presId="urn:microsoft.com/office/officeart/2005/8/layout/pyramid2"/>
    <dgm:cxn modelId="{10BD17BF-7EA9-403E-8238-634561DB48EB}" type="presParOf" srcId="{1D93CDE1-E59E-504B-893A-4B1F8ED35339}" destId="{BB66ECC6-EB31-5744-8A6F-61CF0BEB71B4}"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C520A-55B2-463E-BBB3-8BE8C75B9B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D8FA55-3310-4BDA-B3C8-2DD90FF9420B}">
      <dgm:prSet phldrT="[Text]"/>
      <dgm:spPr>
        <a:solidFill>
          <a:schemeClr val="accent1"/>
        </a:solidFill>
      </dgm:spPr>
      <dgm:t>
        <a:bodyPr/>
        <a:lstStyle/>
        <a:p>
          <a:r>
            <a:rPr lang="en-US" b="1" dirty="0" smtClean="0"/>
            <a:t>Tier 1</a:t>
          </a:r>
          <a:endParaRPr lang="en-US" b="1" dirty="0"/>
        </a:p>
      </dgm:t>
    </dgm:pt>
    <dgm:pt modelId="{063C8518-1D9E-423E-9DCB-100A54478965}" type="parTrans" cxnId="{07486B55-20E8-463F-812B-7BD6AE34D05A}">
      <dgm:prSet/>
      <dgm:spPr/>
      <dgm:t>
        <a:bodyPr/>
        <a:lstStyle/>
        <a:p>
          <a:endParaRPr lang="en-US"/>
        </a:p>
      </dgm:t>
    </dgm:pt>
    <dgm:pt modelId="{AA1630E4-76B9-4A27-B786-18C3940852D5}" type="sibTrans" cxnId="{07486B55-20E8-463F-812B-7BD6AE34D05A}">
      <dgm:prSet/>
      <dgm:spPr/>
      <dgm:t>
        <a:bodyPr/>
        <a:lstStyle/>
        <a:p>
          <a:endParaRPr lang="en-US"/>
        </a:p>
      </dgm:t>
    </dgm:pt>
    <dgm:pt modelId="{C5311EFF-67D0-46A8-8644-CCC3ADCC58C6}">
      <dgm:prSet phldrT="[Text]"/>
      <dgm:spPr/>
      <dgm:t>
        <a:bodyPr/>
        <a:lstStyle/>
        <a:p>
          <a:r>
            <a:rPr lang="en-US" dirty="0" smtClean="0"/>
            <a:t>Annually</a:t>
          </a:r>
          <a:endParaRPr lang="en-US" dirty="0"/>
        </a:p>
      </dgm:t>
    </dgm:pt>
    <dgm:pt modelId="{1D283C88-8FEE-4248-A7FE-4E6F62E457CA}" type="parTrans" cxnId="{123DBFD6-4425-48BA-AF6B-D7C46A3212F0}">
      <dgm:prSet/>
      <dgm:spPr/>
      <dgm:t>
        <a:bodyPr/>
        <a:lstStyle/>
        <a:p>
          <a:endParaRPr lang="en-US"/>
        </a:p>
      </dgm:t>
    </dgm:pt>
    <dgm:pt modelId="{0108D0F3-2B2D-4BAE-A31C-00D0B96A78DE}" type="sibTrans" cxnId="{123DBFD6-4425-48BA-AF6B-D7C46A3212F0}">
      <dgm:prSet/>
      <dgm:spPr/>
      <dgm:t>
        <a:bodyPr/>
        <a:lstStyle/>
        <a:p>
          <a:endParaRPr lang="en-US"/>
        </a:p>
      </dgm:t>
    </dgm:pt>
    <dgm:pt modelId="{237AD8B4-C6B4-4266-A920-205CF4F89B33}">
      <dgm:prSet phldrT="[Text]"/>
      <dgm:spPr/>
      <dgm:t>
        <a:bodyPr/>
        <a:lstStyle/>
        <a:p>
          <a:r>
            <a:rPr lang="en-US" dirty="0" smtClean="0"/>
            <a:t>Quarterly</a:t>
          </a:r>
          <a:endParaRPr lang="en-US" dirty="0"/>
        </a:p>
      </dgm:t>
    </dgm:pt>
    <dgm:pt modelId="{94B34B9A-01BE-4969-927F-8F60136E5ED8}" type="parTrans" cxnId="{BD4ABD93-8FC2-4981-B741-BEF0E76E0279}">
      <dgm:prSet/>
      <dgm:spPr/>
      <dgm:t>
        <a:bodyPr/>
        <a:lstStyle/>
        <a:p>
          <a:endParaRPr lang="en-US"/>
        </a:p>
      </dgm:t>
    </dgm:pt>
    <dgm:pt modelId="{8A861775-29F6-4E83-B8D1-B8DBA8407385}" type="sibTrans" cxnId="{BD4ABD93-8FC2-4981-B741-BEF0E76E0279}">
      <dgm:prSet/>
      <dgm:spPr/>
      <dgm:t>
        <a:bodyPr/>
        <a:lstStyle/>
        <a:p>
          <a:endParaRPr lang="en-US"/>
        </a:p>
      </dgm:t>
    </dgm:pt>
    <dgm:pt modelId="{20D5A75D-64B2-49F5-9CC1-EEEE16732777}">
      <dgm:prSet phldrT="[Text]"/>
      <dgm:spPr/>
      <dgm:t>
        <a:bodyPr/>
        <a:lstStyle/>
        <a:p>
          <a:r>
            <a:rPr lang="en-US" b="1" dirty="0" smtClean="0"/>
            <a:t>Tier 2</a:t>
          </a:r>
          <a:endParaRPr lang="en-US" b="1" dirty="0"/>
        </a:p>
      </dgm:t>
    </dgm:pt>
    <dgm:pt modelId="{B1B65754-5331-479E-8B18-42234ED117F1}" type="parTrans" cxnId="{7A158AB7-E38B-4A08-B982-F8BC5333EC20}">
      <dgm:prSet/>
      <dgm:spPr/>
      <dgm:t>
        <a:bodyPr/>
        <a:lstStyle/>
        <a:p>
          <a:endParaRPr lang="en-US"/>
        </a:p>
      </dgm:t>
    </dgm:pt>
    <dgm:pt modelId="{652497DB-2233-4095-8F27-5291DCBC487F}" type="sibTrans" cxnId="{7A158AB7-E38B-4A08-B982-F8BC5333EC20}">
      <dgm:prSet/>
      <dgm:spPr/>
      <dgm:t>
        <a:bodyPr/>
        <a:lstStyle/>
        <a:p>
          <a:endParaRPr lang="en-US"/>
        </a:p>
      </dgm:t>
    </dgm:pt>
    <dgm:pt modelId="{377F99FE-6078-45C9-99E7-779BEA7BDC46}">
      <dgm:prSet phldrT="[Text]"/>
      <dgm:spPr/>
      <dgm:t>
        <a:bodyPr/>
        <a:lstStyle/>
        <a:p>
          <a:r>
            <a:rPr lang="en-US" dirty="0" smtClean="0"/>
            <a:t>Repeated </a:t>
          </a:r>
          <a:endParaRPr lang="en-US" dirty="0"/>
        </a:p>
      </dgm:t>
    </dgm:pt>
    <dgm:pt modelId="{054DDA80-0D38-4442-928E-ED06FCF1842C}" type="parTrans" cxnId="{11254A90-D1B8-4677-BC89-61119593A85F}">
      <dgm:prSet/>
      <dgm:spPr/>
      <dgm:t>
        <a:bodyPr/>
        <a:lstStyle/>
        <a:p>
          <a:endParaRPr lang="en-US"/>
        </a:p>
      </dgm:t>
    </dgm:pt>
    <dgm:pt modelId="{75807469-49ED-4B8D-97B8-4230C9004D82}" type="sibTrans" cxnId="{11254A90-D1B8-4677-BC89-61119593A85F}">
      <dgm:prSet/>
      <dgm:spPr/>
      <dgm:t>
        <a:bodyPr/>
        <a:lstStyle/>
        <a:p>
          <a:endParaRPr lang="en-US"/>
        </a:p>
      </dgm:t>
    </dgm:pt>
    <dgm:pt modelId="{E37E873F-E580-4D29-8247-B9D471B7531B}">
      <dgm:prSet phldrT="[Text]"/>
      <dgm:spPr/>
      <dgm:t>
        <a:bodyPr/>
        <a:lstStyle/>
        <a:p>
          <a:r>
            <a:rPr lang="en-US" dirty="0" smtClean="0"/>
            <a:t>Weekly</a:t>
          </a:r>
          <a:endParaRPr lang="en-US" dirty="0"/>
        </a:p>
      </dgm:t>
    </dgm:pt>
    <dgm:pt modelId="{D274AC9F-DC8D-46BC-94A2-79F6835BB177}" type="parTrans" cxnId="{B74E926C-058E-47D9-A4C1-747BF7344204}">
      <dgm:prSet/>
      <dgm:spPr/>
      <dgm:t>
        <a:bodyPr/>
        <a:lstStyle/>
        <a:p>
          <a:endParaRPr lang="en-US"/>
        </a:p>
      </dgm:t>
    </dgm:pt>
    <dgm:pt modelId="{81037268-D823-4D5A-98E4-586A5708E9DC}" type="sibTrans" cxnId="{B74E926C-058E-47D9-A4C1-747BF7344204}">
      <dgm:prSet/>
      <dgm:spPr/>
      <dgm:t>
        <a:bodyPr/>
        <a:lstStyle/>
        <a:p>
          <a:endParaRPr lang="en-US"/>
        </a:p>
      </dgm:t>
    </dgm:pt>
    <dgm:pt modelId="{706CB13F-AB9D-41D0-AB4B-4609DA98105A}">
      <dgm:prSet phldrT="[Text]"/>
      <dgm:spPr/>
      <dgm:t>
        <a:bodyPr/>
        <a:lstStyle/>
        <a:p>
          <a:r>
            <a:rPr lang="en-US" b="1" dirty="0" smtClean="0"/>
            <a:t>Tier 3</a:t>
          </a:r>
          <a:endParaRPr lang="en-US" b="1" dirty="0"/>
        </a:p>
      </dgm:t>
    </dgm:pt>
    <dgm:pt modelId="{BF96CE04-2476-4108-8136-E998B346114A}" type="parTrans" cxnId="{0D116AC3-7F5F-43DE-9AEF-71AE87BF8412}">
      <dgm:prSet/>
      <dgm:spPr/>
      <dgm:t>
        <a:bodyPr/>
        <a:lstStyle/>
        <a:p>
          <a:endParaRPr lang="en-US"/>
        </a:p>
      </dgm:t>
    </dgm:pt>
    <dgm:pt modelId="{0406A41D-B8EA-4253-85EB-8B4776B0A62B}" type="sibTrans" cxnId="{0D116AC3-7F5F-43DE-9AEF-71AE87BF8412}">
      <dgm:prSet/>
      <dgm:spPr/>
      <dgm:t>
        <a:bodyPr/>
        <a:lstStyle/>
        <a:p>
          <a:endParaRPr lang="en-US"/>
        </a:p>
      </dgm:t>
    </dgm:pt>
    <dgm:pt modelId="{E6FF783D-F2F8-405A-8574-B2162FFBDAF9}">
      <dgm:prSet phldrT="[Text]"/>
      <dgm:spPr/>
      <dgm:t>
        <a:bodyPr/>
        <a:lstStyle/>
        <a:p>
          <a:r>
            <a:rPr lang="en-US" dirty="0" smtClean="0"/>
            <a:t>Minute by minute</a:t>
          </a:r>
          <a:endParaRPr lang="en-US" dirty="0"/>
        </a:p>
      </dgm:t>
    </dgm:pt>
    <dgm:pt modelId="{E898B684-FAF0-41AB-BC09-35CF539AEAF0}" type="parTrans" cxnId="{F8300015-5E54-4AEA-BC14-B5B32B1514D8}">
      <dgm:prSet/>
      <dgm:spPr/>
      <dgm:t>
        <a:bodyPr/>
        <a:lstStyle/>
        <a:p>
          <a:endParaRPr lang="en-US"/>
        </a:p>
      </dgm:t>
    </dgm:pt>
    <dgm:pt modelId="{94604C64-4FB5-48CB-8889-6B6408FE803C}" type="sibTrans" cxnId="{F8300015-5E54-4AEA-BC14-B5B32B1514D8}">
      <dgm:prSet/>
      <dgm:spPr/>
      <dgm:t>
        <a:bodyPr/>
        <a:lstStyle/>
        <a:p>
          <a:endParaRPr lang="en-US"/>
        </a:p>
      </dgm:t>
    </dgm:pt>
    <dgm:pt modelId="{53232ECB-E3BE-479D-94D6-0707E770BDA8}">
      <dgm:prSet phldrT="[Text]"/>
      <dgm:spPr/>
      <dgm:t>
        <a:bodyPr/>
        <a:lstStyle/>
        <a:p>
          <a:r>
            <a:rPr lang="en-US" dirty="0" smtClean="0"/>
            <a:t>Daily</a:t>
          </a:r>
          <a:endParaRPr lang="en-US" dirty="0"/>
        </a:p>
      </dgm:t>
    </dgm:pt>
    <dgm:pt modelId="{40BF86D1-C108-4BB0-B121-CADE3C2709C5}" type="parTrans" cxnId="{DFB60BD9-269A-4F6C-B5CF-8E3B0D4F5D50}">
      <dgm:prSet/>
      <dgm:spPr/>
      <dgm:t>
        <a:bodyPr/>
        <a:lstStyle/>
        <a:p>
          <a:endParaRPr lang="en-US"/>
        </a:p>
      </dgm:t>
    </dgm:pt>
    <dgm:pt modelId="{33355BCE-6E9A-49B5-BAD7-9C317DB3D391}" type="sibTrans" cxnId="{DFB60BD9-269A-4F6C-B5CF-8E3B0D4F5D50}">
      <dgm:prSet/>
      <dgm:spPr/>
      <dgm:t>
        <a:bodyPr/>
        <a:lstStyle/>
        <a:p>
          <a:endParaRPr lang="en-US"/>
        </a:p>
      </dgm:t>
    </dgm:pt>
    <dgm:pt modelId="{A434C6F3-F592-4CEE-8A18-9DCEC97A1A1B}">
      <dgm:prSet phldrT="[Text]"/>
      <dgm:spPr/>
      <dgm:t>
        <a:bodyPr/>
        <a:lstStyle/>
        <a:p>
          <a:r>
            <a:rPr lang="en-US" dirty="0" smtClean="0"/>
            <a:t>Semi-Annually</a:t>
          </a:r>
          <a:endParaRPr lang="en-US" dirty="0"/>
        </a:p>
      </dgm:t>
    </dgm:pt>
    <dgm:pt modelId="{940BF936-21E1-497D-9AC4-92E88E5031E5}" type="parTrans" cxnId="{EC1AB8B2-8081-40EB-83EA-CEA7983AAD03}">
      <dgm:prSet/>
      <dgm:spPr/>
      <dgm:t>
        <a:bodyPr/>
        <a:lstStyle/>
        <a:p>
          <a:endParaRPr lang="en-US"/>
        </a:p>
      </dgm:t>
    </dgm:pt>
    <dgm:pt modelId="{10180444-FEF5-410B-A05A-F6C6163D5145}" type="sibTrans" cxnId="{EC1AB8B2-8081-40EB-83EA-CEA7983AAD03}">
      <dgm:prSet/>
      <dgm:spPr/>
      <dgm:t>
        <a:bodyPr/>
        <a:lstStyle/>
        <a:p>
          <a:endParaRPr lang="en-US"/>
        </a:p>
      </dgm:t>
    </dgm:pt>
    <dgm:pt modelId="{ACC48A75-B17E-446B-9DC3-CEB6E3C94AC9}">
      <dgm:prSet phldrT="[Text]"/>
      <dgm:spPr/>
      <dgm:t>
        <a:bodyPr/>
        <a:lstStyle/>
        <a:p>
          <a:r>
            <a:rPr lang="en-US" dirty="0" smtClean="0"/>
            <a:t>Monthly</a:t>
          </a:r>
          <a:endParaRPr lang="en-US" dirty="0"/>
        </a:p>
      </dgm:t>
    </dgm:pt>
    <dgm:pt modelId="{0B6248FD-E8B5-40AA-9783-A37605536CA3}" type="parTrans" cxnId="{0DD80AAC-8E69-4345-A798-FC61E77957FB}">
      <dgm:prSet/>
      <dgm:spPr/>
      <dgm:t>
        <a:bodyPr/>
        <a:lstStyle/>
        <a:p>
          <a:endParaRPr lang="en-US"/>
        </a:p>
      </dgm:t>
    </dgm:pt>
    <dgm:pt modelId="{3394CC55-8664-4F86-AB73-59982624A429}" type="sibTrans" cxnId="{0DD80AAC-8E69-4345-A798-FC61E77957FB}">
      <dgm:prSet/>
      <dgm:spPr/>
      <dgm:t>
        <a:bodyPr/>
        <a:lstStyle/>
        <a:p>
          <a:endParaRPr lang="en-US"/>
        </a:p>
      </dgm:t>
    </dgm:pt>
    <dgm:pt modelId="{4FB0C65B-3C5A-41CE-8779-7916812D4CE7}">
      <dgm:prSet phldrT="[Text]"/>
      <dgm:spPr/>
      <dgm:t>
        <a:bodyPr/>
        <a:lstStyle/>
        <a:p>
          <a:r>
            <a:rPr lang="en-US" dirty="0" smtClean="0"/>
            <a:t>Hourly</a:t>
          </a:r>
          <a:endParaRPr lang="en-US" dirty="0"/>
        </a:p>
      </dgm:t>
    </dgm:pt>
    <dgm:pt modelId="{F696E4F6-5424-4297-9D66-DFF5D689B9AB}" type="parTrans" cxnId="{460C772A-91CF-44BE-B68D-5DF5EF1A24BF}">
      <dgm:prSet/>
      <dgm:spPr/>
      <dgm:t>
        <a:bodyPr/>
        <a:lstStyle/>
        <a:p>
          <a:endParaRPr lang="en-US"/>
        </a:p>
      </dgm:t>
    </dgm:pt>
    <dgm:pt modelId="{EA69424A-347C-49D3-A560-BE30EA3A9BAA}" type="sibTrans" cxnId="{460C772A-91CF-44BE-B68D-5DF5EF1A24BF}">
      <dgm:prSet/>
      <dgm:spPr/>
      <dgm:t>
        <a:bodyPr/>
        <a:lstStyle/>
        <a:p>
          <a:endParaRPr lang="en-US"/>
        </a:p>
      </dgm:t>
    </dgm:pt>
    <dgm:pt modelId="{AA1A8A58-BECB-4E38-A695-FFD0E78668ED}">
      <dgm:prSet phldrT="[Text]"/>
      <dgm:spPr/>
      <dgm:t>
        <a:bodyPr/>
        <a:lstStyle/>
        <a:p>
          <a:r>
            <a:rPr lang="en-US" dirty="0" smtClean="0"/>
            <a:t>Weekly</a:t>
          </a:r>
          <a:endParaRPr lang="en-US" dirty="0"/>
        </a:p>
      </dgm:t>
    </dgm:pt>
    <dgm:pt modelId="{D0281DA6-1C6C-4129-BF06-3430E6AEB513}" type="parTrans" cxnId="{737A5C86-2907-43F4-A515-ED2261523CC9}">
      <dgm:prSet/>
      <dgm:spPr/>
      <dgm:t>
        <a:bodyPr/>
        <a:lstStyle/>
        <a:p>
          <a:endParaRPr lang="en-US"/>
        </a:p>
      </dgm:t>
    </dgm:pt>
    <dgm:pt modelId="{AFDCC75D-14AB-4480-A04B-051592328FFE}" type="sibTrans" cxnId="{737A5C86-2907-43F4-A515-ED2261523CC9}">
      <dgm:prSet/>
      <dgm:spPr/>
      <dgm:t>
        <a:bodyPr/>
        <a:lstStyle/>
        <a:p>
          <a:endParaRPr lang="en-US"/>
        </a:p>
      </dgm:t>
    </dgm:pt>
    <dgm:pt modelId="{42D63B9D-C2E1-484E-AD07-A1F115B827F8}" type="pres">
      <dgm:prSet presAssocID="{0A0C520A-55B2-463E-BBB3-8BE8C75B9B93}" presName="Name0" presStyleCnt="0">
        <dgm:presLayoutVars>
          <dgm:dir/>
          <dgm:animLvl val="lvl"/>
          <dgm:resizeHandles val="exact"/>
        </dgm:presLayoutVars>
      </dgm:prSet>
      <dgm:spPr/>
      <dgm:t>
        <a:bodyPr/>
        <a:lstStyle/>
        <a:p>
          <a:endParaRPr lang="en-US"/>
        </a:p>
      </dgm:t>
    </dgm:pt>
    <dgm:pt modelId="{5C4BEB2A-CE6C-4051-B9B8-2E161635C2CD}" type="pres">
      <dgm:prSet presAssocID="{0DD8FA55-3310-4BDA-B3C8-2DD90FF9420B}" presName="composite" presStyleCnt="0"/>
      <dgm:spPr/>
    </dgm:pt>
    <dgm:pt modelId="{BF1933DD-748D-43AD-8A40-DF24D26A72C2}" type="pres">
      <dgm:prSet presAssocID="{0DD8FA55-3310-4BDA-B3C8-2DD90FF9420B}" presName="parTx" presStyleLbl="alignNode1" presStyleIdx="0" presStyleCnt="3">
        <dgm:presLayoutVars>
          <dgm:chMax val="0"/>
          <dgm:chPref val="0"/>
          <dgm:bulletEnabled val="1"/>
        </dgm:presLayoutVars>
      </dgm:prSet>
      <dgm:spPr/>
      <dgm:t>
        <a:bodyPr/>
        <a:lstStyle/>
        <a:p>
          <a:endParaRPr lang="en-US"/>
        </a:p>
      </dgm:t>
    </dgm:pt>
    <dgm:pt modelId="{993275E7-2FAA-4D1B-A7BD-F5B54E03A733}" type="pres">
      <dgm:prSet presAssocID="{0DD8FA55-3310-4BDA-B3C8-2DD90FF9420B}" presName="desTx" presStyleLbl="alignAccFollowNode1" presStyleIdx="0" presStyleCnt="3">
        <dgm:presLayoutVars>
          <dgm:bulletEnabled val="1"/>
        </dgm:presLayoutVars>
      </dgm:prSet>
      <dgm:spPr/>
      <dgm:t>
        <a:bodyPr/>
        <a:lstStyle/>
        <a:p>
          <a:endParaRPr lang="en-US"/>
        </a:p>
      </dgm:t>
    </dgm:pt>
    <dgm:pt modelId="{FAA2A2C8-5D37-4E43-AF40-D4B874955528}" type="pres">
      <dgm:prSet presAssocID="{AA1630E4-76B9-4A27-B786-18C3940852D5}" presName="space" presStyleCnt="0"/>
      <dgm:spPr/>
    </dgm:pt>
    <dgm:pt modelId="{1C593120-F548-4C5C-BF7C-E8689B6A9084}" type="pres">
      <dgm:prSet presAssocID="{20D5A75D-64B2-49F5-9CC1-EEEE16732777}" presName="composite" presStyleCnt="0"/>
      <dgm:spPr/>
    </dgm:pt>
    <dgm:pt modelId="{95BAA811-06D1-4EC2-9373-9B2D41A7C3E2}" type="pres">
      <dgm:prSet presAssocID="{20D5A75D-64B2-49F5-9CC1-EEEE16732777}" presName="parTx" presStyleLbl="alignNode1" presStyleIdx="1" presStyleCnt="3">
        <dgm:presLayoutVars>
          <dgm:chMax val="0"/>
          <dgm:chPref val="0"/>
          <dgm:bulletEnabled val="1"/>
        </dgm:presLayoutVars>
      </dgm:prSet>
      <dgm:spPr/>
      <dgm:t>
        <a:bodyPr/>
        <a:lstStyle/>
        <a:p>
          <a:endParaRPr lang="en-US"/>
        </a:p>
      </dgm:t>
    </dgm:pt>
    <dgm:pt modelId="{C8E5CE1B-D262-4582-9A6F-7812FF301A5F}" type="pres">
      <dgm:prSet presAssocID="{20D5A75D-64B2-49F5-9CC1-EEEE16732777}" presName="desTx" presStyleLbl="alignAccFollowNode1" presStyleIdx="1" presStyleCnt="3">
        <dgm:presLayoutVars>
          <dgm:bulletEnabled val="1"/>
        </dgm:presLayoutVars>
      </dgm:prSet>
      <dgm:spPr/>
      <dgm:t>
        <a:bodyPr/>
        <a:lstStyle/>
        <a:p>
          <a:endParaRPr lang="en-US"/>
        </a:p>
      </dgm:t>
    </dgm:pt>
    <dgm:pt modelId="{43BE1D3E-019E-474A-804E-A975F458B7F1}" type="pres">
      <dgm:prSet presAssocID="{652497DB-2233-4095-8F27-5291DCBC487F}" presName="space" presStyleCnt="0"/>
      <dgm:spPr/>
    </dgm:pt>
    <dgm:pt modelId="{E5E1AA4F-B9DC-4574-ADB4-EA1B662AD29C}" type="pres">
      <dgm:prSet presAssocID="{706CB13F-AB9D-41D0-AB4B-4609DA98105A}" presName="composite" presStyleCnt="0"/>
      <dgm:spPr/>
    </dgm:pt>
    <dgm:pt modelId="{4880BE17-4790-4315-8025-04E9A25DF032}" type="pres">
      <dgm:prSet presAssocID="{706CB13F-AB9D-41D0-AB4B-4609DA98105A}" presName="parTx" presStyleLbl="alignNode1" presStyleIdx="2" presStyleCnt="3">
        <dgm:presLayoutVars>
          <dgm:chMax val="0"/>
          <dgm:chPref val="0"/>
          <dgm:bulletEnabled val="1"/>
        </dgm:presLayoutVars>
      </dgm:prSet>
      <dgm:spPr/>
      <dgm:t>
        <a:bodyPr/>
        <a:lstStyle/>
        <a:p>
          <a:endParaRPr lang="en-US"/>
        </a:p>
      </dgm:t>
    </dgm:pt>
    <dgm:pt modelId="{BAF44589-BA09-4A5E-995A-A0E0467121EA}" type="pres">
      <dgm:prSet presAssocID="{706CB13F-AB9D-41D0-AB4B-4609DA98105A}" presName="desTx" presStyleLbl="alignAccFollowNode1" presStyleIdx="2" presStyleCnt="3">
        <dgm:presLayoutVars>
          <dgm:bulletEnabled val="1"/>
        </dgm:presLayoutVars>
      </dgm:prSet>
      <dgm:spPr/>
      <dgm:t>
        <a:bodyPr/>
        <a:lstStyle/>
        <a:p>
          <a:endParaRPr lang="en-US"/>
        </a:p>
      </dgm:t>
    </dgm:pt>
  </dgm:ptLst>
  <dgm:cxnLst>
    <dgm:cxn modelId="{04113A4B-6F21-49EE-89E2-0E79DDBAFF75}" type="presOf" srcId="{E37E873F-E580-4D29-8247-B9D471B7531B}" destId="{C8E5CE1B-D262-4582-9A6F-7812FF301A5F}" srcOrd="0" destOrd="1" presId="urn:microsoft.com/office/officeart/2005/8/layout/hList1"/>
    <dgm:cxn modelId="{2ABDCEB4-71B7-49DE-8601-99CFA0E4E416}" type="presOf" srcId="{4FB0C65B-3C5A-41CE-8779-7916812D4CE7}" destId="{BAF44589-BA09-4A5E-995A-A0E0467121EA}" srcOrd="0" destOrd="1" presId="urn:microsoft.com/office/officeart/2005/8/layout/hList1"/>
    <dgm:cxn modelId="{EF48A54E-4E4C-4268-914C-5C191F2745F0}" type="presOf" srcId="{706CB13F-AB9D-41D0-AB4B-4609DA98105A}" destId="{4880BE17-4790-4315-8025-04E9A25DF032}" srcOrd="0" destOrd="0" presId="urn:microsoft.com/office/officeart/2005/8/layout/hList1"/>
    <dgm:cxn modelId="{4C838683-88E9-41D5-94FD-294DA4BDD74B}" type="presOf" srcId="{ACC48A75-B17E-446B-9DC3-CEB6E3C94AC9}" destId="{C8E5CE1B-D262-4582-9A6F-7812FF301A5F}" srcOrd="0" destOrd="2" presId="urn:microsoft.com/office/officeart/2005/8/layout/hList1"/>
    <dgm:cxn modelId="{5134AE0A-A3B2-4EE1-95E8-80C426770C80}" type="presOf" srcId="{53232ECB-E3BE-479D-94D6-0707E770BDA8}" destId="{BAF44589-BA09-4A5E-995A-A0E0467121EA}" srcOrd="0" destOrd="2" presId="urn:microsoft.com/office/officeart/2005/8/layout/hList1"/>
    <dgm:cxn modelId="{0D116AC3-7F5F-43DE-9AEF-71AE87BF8412}" srcId="{0A0C520A-55B2-463E-BBB3-8BE8C75B9B93}" destId="{706CB13F-AB9D-41D0-AB4B-4609DA98105A}" srcOrd="2" destOrd="0" parTransId="{BF96CE04-2476-4108-8136-E998B346114A}" sibTransId="{0406A41D-B8EA-4253-85EB-8B4776B0A62B}"/>
    <dgm:cxn modelId="{737A5C86-2907-43F4-A515-ED2261523CC9}" srcId="{706CB13F-AB9D-41D0-AB4B-4609DA98105A}" destId="{AA1A8A58-BECB-4E38-A695-FFD0E78668ED}" srcOrd="3" destOrd="0" parTransId="{D0281DA6-1C6C-4129-BF06-3430E6AEB513}" sibTransId="{AFDCC75D-14AB-4480-A04B-051592328FFE}"/>
    <dgm:cxn modelId="{03A490CC-BF49-484B-9499-71CA6E48D648}" type="presOf" srcId="{237AD8B4-C6B4-4266-A920-205CF4F89B33}" destId="{993275E7-2FAA-4D1B-A7BD-F5B54E03A733}" srcOrd="0" destOrd="2" presId="urn:microsoft.com/office/officeart/2005/8/layout/hList1"/>
    <dgm:cxn modelId="{721ADB7B-8549-44A0-8F32-331DF235B3B8}" type="presOf" srcId="{C5311EFF-67D0-46A8-8644-CCC3ADCC58C6}" destId="{993275E7-2FAA-4D1B-A7BD-F5B54E03A733}" srcOrd="0" destOrd="0" presId="urn:microsoft.com/office/officeart/2005/8/layout/hList1"/>
    <dgm:cxn modelId="{F8300015-5E54-4AEA-BC14-B5B32B1514D8}" srcId="{706CB13F-AB9D-41D0-AB4B-4609DA98105A}" destId="{E6FF783D-F2F8-405A-8574-B2162FFBDAF9}" srcOrd="0" destOrd="0" parTransId="{E898B684-FAF0-41AB-BC09-35CF539AEAF0}" sibTransId="{94604C64-4FB5-48CB-8889-6B6408FE803C}"/>
    <dgm:cxn modelId="{11254A90-D1B8-4677-BC89-61119593A85F}" srcId="{20D5A75D-64B2-49F5-9CC1-EEEE16732777}" destId="{377F99FE-6078-45C9-99E7-779BEA7BDC46}" srcOrd="0" destOrd="0" parTransId="{054DDA80-0D38-4442-928E-ED06FCF1842C}" sibTransId="{75807469-49ED-4B8D-97B8-4230C9004D82}"/>
    <dgm:cxn modelId="{B14B7808-2402-4745-93B7-578C3CA0FA4E}" type="presOf" srcId="{0A0C520A-55B2-463E-BBB3-8BE8C75B9B93}" destId="{42D63B9D-C2E1-484E-AD07-A1F115B827F8}" srcOrd="0" destOrd="0" presId="urn:microsoft.com/office/officeart/2005/8/layout/hList1"/>
    <dgm:cxn modelId="{78C55377-FAA2-438F-A79C-97E1048CFD65}" type="presOf" srcId="{377F99FE-6078-45C9-99E7-779BEA7BDC46}" destId="{C8E5CE1B-D262-4582-9A6F-7812FF301A5F}" srcOrd="0" destOrd="0" presId="urn:microsoft.com/office/officeart/2005/8/layout/hList1"/>
    <dgm:cxn modelId="{38589663-ABBD-4C95-AB15-FF83AD25B5B6}" type="presOf" srcId="{0DD8FA55-3310-4BDA-B3C8-2DD90FF9420B}" destId="{BF1933DD-748D-43AD-8A40-DF24D26A72C2}" srcOrd="0" destOrd="0" presId="urn:microsoft.com/office/officeart/2005/8/layout/hList1"/>
    <dgm:cxn modelId="{07486B55-20E8-463F-812B-7BD6AE34D05A}" srcId="{0A0C520A-55B2-463E-BBB3-8BE8C75B9B93}" destId="{0DD8FA55-3310-4BDA-B3C8-2DD90FF9420B}" srcOrd="0" destOrd="0" parTransId="{063C8518-1D9E-423E-9DCB-100A54478965}" sibTransId="{AA1630E4-76B9-4A27-B786-18C3940852D5}"/>
    <dgm:cxn modelId="{0DD80AAC-8E69-4345-A798-FC61E77957FB}" srcId="{20D5A75D-64B2-49F5-9CC1-EEEE16732777}" destId="{ACC48A75-B17E-446B-9DC3-CEB6E3C94AC9}" srcOrd="2" destOrd="0" parTransId="{0B6248FD-E8B5-40AA-9783-A37605536CA3}" sibTransId="{3394CC55-8664-4F86-AB73-59982624A429}"/>
    <dgm:cxn modelId="{123DBFD6-4425-48BA-AF6B-D7C46A3212F0}" srcId="{0DD8FA55-3310-4BDA-B3C8-2DD90FF9420B}" destId="{C5311EFF-67D0-46A8-8644-CCC3ADCC58C6}" srcOrd="0" destOrd="0" parTransId="{1D283C88-8FEE-4248-A7FE-4E6F62E457CA}" sibTransId="{0108D0F3-2B2D-4BAE-A31C-00D0B96A78DE}"/>
    <dgm:cxn modelId="{460C772A-91CF-44BE-B68D-5DF5EF1A24BF}" srcId="{706CB13F-AB9D-41D0-AB4B-4609DA98105A}" destId="{4FB0C65B-3C5A-41CE-8779-7916812D4CE7}" srcOrd="1" destOrd="0" parTransId="{F696E4F6-5424-4297-9D66-DFF5D689B9AB}" sibTransId="{EA69424A-347C-49D3-A560-BE30EA3A9BAA}"/>
    <dgm:cxn modelId="{D005E81E-658B-4C4D-A575-DE223FB1CCFF}" type="presOf" srcId="{E6FF783D-F2F8-405A-8574-B2162FFBDAF9}" destId="{BAF44589-BA09-4A5E-995A-A0E0467121EA}" srcOrd="0" destOrd="0" presId="urn:microsoft.com/office/officeart/2005/8/layout/hList1"/>
    <dgm:cxn modelId="{6C89D0C0-8170-4BC2-B105-17D11523C9FA}" type="presOf" srcId="{A434C6F3-F592-4CEE-8A18-9DCEC97A1A1B}" destId="{993275E7-2FAA-4D1B-A7BD-F5B54E03A733}" srcOrd="0" destOrd="1" presId="urn:microsoft.com/office/officeart/2005/8/layout/hList1"/>
    <dgm:cxn modelId="{0A7CAEF4-768B-423F-B8DA-F95E16A4BB93}" type="presOf" srcId="{20D5A75D-64B2-49F5-9CC1-EEEE16732777}" destId="{95BAA811-06D1-4EC2-9373-9B2D41A7C3E2}" srcOrd="0" destOrd="0" presId="urn:microsoft.com/office/officeart/2005/8/layout/hList1"/>
    <dgm:cxn modelId="{EC1AB8B2-8081-40EB-83EA-CEA7983AAD03}" srcId="{0DD8FA55-3310-4BDA-B3C8-2DD90FF9420B}" destId="{A434C6F3-F592-4CEE-8A18-9DCEC97A1A1B}" srcOrd="1" destOrd="0" parTransId="{940BF936-21E1-497D-9AC4-92E88E5031E5}" sibTransId="{10180444-FEF5-410B-A05A-F6C6163D5145}"/>
    <dgm:cxn modelId="{A63E57BB-0B8C-4414-A125-1D3DA941C9DC}" type="presOf" srcId="{AA1A8A58-BECB-4E38-A695-FFD0E78668ED}" destId="{BAF44589-BA09-4A5E-995A-A0E0467121EA}" srcOrd="0" destOrd="3" presId="urn:microsoft.com/office/officeart/2005/8/layout/hList1"/>
    <dgm:cxn modelId="{B74E926C-058E-47D9-A4C1-747BF7344204}" srcId="{20D5A75D-64B2-49F5-9CC1-EEEE16732777}" destId="{E37E873F-E580-4D29-8247-B9D471B7531B}" srcOrd="1" destOrd="0" parTransId="{D274AC9F-DC8D-46BC-94A2-79F6835BB177}" sibTransId="{81037268-D823-4D5A-98E4-586A5708E9DC}"/>
    <dgm:cxn modelId="{DFB60BD9-269A-4F6C-B5CF-8E3B0D4F5D50}" srcId="{706CB13F-AB9D-41D0-AB4B-4609DA98105A}" destId="{53232ECB-E3BE-479D-94D6-0707E770BDA8}" srcOrd="2" destOrd="0" parTransId="{40BF86D1-C108-4BB0-B121-CADE3C2709C5}" sibTransId="{33355BCE-6E9A-49B5-BAD7-9C317DB3D391}"/>
    <dgm:cxn modelId="{BD4ABD93-8FC2-4981-B741-BEF0E76E0279}" srcId="{0DD8FA55-3310-4BDA-B3C8-2DD90FF9420B}" destId="{237AD8B4-C6B4-4266-A920-205CF4F89B33}" srcOrd="2" destOrd="0" parTransId="{94B34B9A-01BE-4969-927F-8F60136E5ED8}" sibTransId="{8A861775-29F6-4E83-B8D1-B8DBA8407385}"/>
    <dgm:cxn modelId="{7A158AB7-E38B-4A08-B982-F8BC5333EC20}" srcId="{0A0C520A-55B2-463E-BBB3-8BE8C75B9B93}" destId="{20D5A75D-64B2-49F5-9CC1-EEEE16732777}" srcOrd="1" destOrd="0" parTransId="{B1B65754-5331-479E-8B18-42234ED117F1}" sibTransId="{652497DB-2233-4095-8F27-5291DCBC487F}"/>
    <dgm:cxn modelId="{54F26146-F58B-45A6-8F32-D5C43E1CC8D6}" type="presParOf" srcId="{42D63B9D-C2E1-484E-AD07-A1F115B827F8}" destId="{5C4BEB2A-CE6C-4051-B9B8-2E161635C2CD}" srcOrd="0" destOrd="0" presId="urn:microsoft.com/office/officeart/2005/8/layout/hList1"/>
    <dgm:cxn modelId="{C925B6C7-D4B5-4D1C-B130-AC095E69DF28}" type="presParOf" srcId="{5C4BEB2A-CE6C-4051-B9B8-2E161635C2CD}" destId="{BF1933DD-748D-43AD-8A40-DF24D26A72C2}" srcOrd="0" destOrd="0" presId="urn:microsoft.com/office/officeart/2005/8/layout/hList1"/>
    <dgm:cxn modelId="{BF480D94-5AA1-4D7A-BDD3-F6E8A0147F97}" type="presParOf" srcId="{5C4BEB2A-CE6C-4051-B9B8-2E161635C2CD}" destId="{993275E7-2FAA-4D1B-A7BD-F5B54E03A733}" srcOrd="1" destOrd="0" presId="urn:microsoft.com/office/officeart/2005/8/layout/hList1"/>
    <dgm:cxn modelId="{D47637BF-1099-4C90-9D19-CA1E691C500E}" type="presParOf" srcId="{42D63B9D-C2E1-484E-AD07-A1F115B827F8}" destId="{FAA2A2C8-5D37-4E43-AF40-D4B874955528}" srcOrd="1" destOrd="0" presId="urn:microsoft.com/office/officeart/2005/8/layout/hList1"/>
    <dgm:cxn modelId="{266BEE2E-D0AD-47C9-A7BE-A6AFEB698DB9}" type="presParOf" srcId="{42D63B9D-C2E1-484E-AD07-A1F115B827F8}" destId="{1C593120-F548-4C5C-BF7C-E8689B6A9084}" srcOrd="2" destOrd="0" presId="urn:microsoft.com/office/officeart/2005/8/layout/hList1"/>
    <dgm:cxn modelId="{85AA6297-5061-47E6-9D43-0B8E15F9BC15}" type="presParOf" srcId="{1C593120-F548-4C5C-BF7C-E8689B6A9084}" destId="{95BAA811-06D1-4EC2-9373-9B2D41A7C3E2}" srcOrd="0" destOrd="0" presId="urn:microsoft.com/office/officeart/2005/8/layout/hList1"/>
    <dgm:cxn modelId="{236CF3E9-91AE-489A-B815-6E950B2D4799}" type="presParOf" srcId="{1C593120-F548-4C5C-BF7C-E8689B6A9084}" destId="{C8E5CE1B-D262-4582-9A6F-7812FF301A5F}" srcOrd="1" destOrd="0" presId="urn:microsoft.com/office/officeart/2005/8/layout/hList1"/>
    <dgm:cxn modelId="{53B25EBD-7E90-457C-82D5-7E089E7CA5B5}" type="presParOf" srcId="{42D63B9D-C2E1-484E-AD07-A1F115B827F8}" destId="{43BE1D3E-019E-474A-804E-A975F458B7F1}" srcOrd="3" destOrd="0" presId="urn:microsoft.com/office/officeart/2005/8/layout/hList1"/>
    <dgm:cxn modelId="{FC5E3CEC-007A-40F2-8CBD-25D05B029A2A}" type="presParOf" srcId="{42D63B9D-C2E1-484E-AD07-A1F115B827F8}" destId="{E5E1AA4F-B9DC-4574-ADB4-EA1B662AD29C}" srcOrd="4" destOrd="0" presId="urn:microsoft.com/office/officeart/2005/8/layout/hList1"/>
    <dgm:cxn modelId="{506B2CD3-15A7-44A5-9B1E-99AC7F3B3611}" type="presParOf" srcId="{E5E1AA4F-B9DC-4574-ADB4-EA1B662AD29C}" destId="{4880BE17-4790-4315-8025-04E9A25DF032}" srcOrd="0" destOrd="0" presId="urn:microsoft.com/office/officeart/2005/8/layout/hList1"/>
    <dgm:cxn modelId="{07FBB38F-1D89-45B2-994A-DB9C1108EC3F}" type="presParOf" srcId="{E5E1AA4F-B9DC-4574-ADB4-EA1B662AD29C}" destId="{BAF44589-BA09-4A5E-995A-A0E0467121EA}" srcOrd="1" destOrd="0" presId="urn:microsoft.com/office/officeart/2005/8/layout/hLis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1E7D1A-600F-084C-B261-6F9BADFE2656}" type="doc">
      <dgm:prSet loTypeId="urn:microsoft.com/office/officeart/2005/8/layout/pyramid2" loCatId="pyramid" qsTypeId="urn:microsoft.com/office/officeart/2005/8/quickstyle/simple4" qsCatId="simple" csTypeId="urn:microsoft.com/office/officeart/2005/8/colors/accent1_2" csCatId="accent1" phldr="1"/>
      <dgm:spPr/>
    </dgm:pt>
    <dgm:pt modelId="{D5A440BC-47CF-C449-8225-60BA5AEE911D}">
      <dgm:prSet phldrT="[Text]"/>
      <dgm:spPr/>
      <dgm:t>
        <a:bodyPr/>
        <a:lstStyle/>
        <a:p>
          <a:r>
            <a:rPr lang="en-US" dirty="0" smtClean="0"/>
            <a:t>Follows Social Routine</a:t>
          </a:r>
          <a:endParaRPr lang="en-US" dirty="0"/>
        </a:p>
      </dgm:t>
    </dgm:pt>
    <dgm:pt modelId="{169326EB-6D61-CB4E-B3BA-E9375563E199}" type="parTrans" cxnId="{C40D3223-6497-7145-A0FE-EE231176C9DF}">
      <dgm:prSet/>
      <dgm:spPr/>
      <dgm:t>
        <a:bodyPr/>
        <a:lstStyle/>
        <a:p>
          <a:endParaRPr lang="en-US"/>
        </a:p>
      </dgm:t>
    </dgm:pt>
    <dgm:pt modelId="{684790FE-1022-9341-A7A6-412F96581FFB}" type="sibTrans" cxnId="{C40D3223-6497-7145-A0FE-EE231176C9DF}">
      <dgm:prSet/>
      <dgm:spPr/>
      <dgm:t>
        <a:bodyPr/>
        <a:lstStyle/>
        <a:p>
          <a:endParaRPr lang="en-US"/>
        </a:p>
      </dgm:t>
    </dgm:pt>
    <dgm:pt modelId="{DDAEA226-71DD-D44F-8D8D-33268681FE4F}">
      <dgm:prSet phldrT="[Text]"/>
      <dgm:spPr/>
      <dgm:t>
        <a:bodyPr/>
        <a:lstStyle/>
        <a:p>
          <a:r>
            <a:rPr lang="en-US" dirty="0" smtClean="0"/>
            <a:t>Remains with Group</a:t>
          </a:r>
          <a:endParaRPr lang="en-US" dirty="0"/>
        </a:p>
      </dgm:t>
    </dgm:pt>
    <dgm:pt modelId="{00C16AB1-2CDE-DB4C-9CD6-9230980ACBB2}" type="parTrans" cxnId="{31551C65-2420-EC46-A921-48C8585AD8F7}">
      <dgm:prSet/>
      <dgm:spPr/>
      <dgm:t>
        <a:bodyPr/>
        <a:lstStyle/>
        <a:p>
          <a:endParaRPr lang="en-US"/>
        </a:p>
      </dgm:t>
    </dgm:pt>
    <dgm:pt modelId="{92D706B2-B1AC-1043-A25A-E898029F4C57}" type="sibTrans" cxnId="{31551C65-2420-EC46-A921-48C8585AD8F7}">
      <dgm:prSet/>
      <dgm:spPr/>
      <dgm:t>
        <a:bodyPr/>
        <a:lstStyle/>
        <a:p>
          <a:endParaRPr lang="en-US"/>
        </a:p>
      </dgm:t>
    </dgm:pt>
    <dgm:pt modelId="{034498A8-640E-524E-AB48-76407C5779F8}">
      <dgm:prSet phldrT="[Text]"/>
      <dgm:spPr/>
      <dgm:t>
        <a:bodyPr/>
        <a:lstStyle/>
        <a:p>
          <a:r>
            <a:rPr lang="en-US" dirty="0" smtClean="0"/>
            <a:t>Participation</a:t>
          </a:r>
          <a:endParaRPr lang="en-US" dirty="0"/>
        </a:p>
      </dgm:t>
    </dgm:pt>
    <dgm:pt modelId="{BEB63421-3637-414E-84B1-EA8A2F143C9D}" type="parTrans" cxnId="{0A9B5949-529C-F048-BB35-B0A78A93CEF3}">
      <dgm:prSet/>
      <dgm:spPr/>
      <dgm:t>
        <a:bodyPr/>
        <a:lstStyle/>
        <a:p>
          <a:endParaRPr lang="en-US"/>
        </a:p>
      </dgm:t>
    </dgm:pt>
    <dgm:pt modelId="{6DEC44AB-596E-E04F-A03A-D9A36D779342}" type="sibTrans" cxnId="{0A9B5949-529C-F048-BB35-B0A78A93CEF3}">
      <dgm:prSet/>
      <dgm:spPr/>
      <dgm:t>
        <a:bodyPr/>
        <a:lstStyle/>
        <a:p>
          <a:endParaRPr lang="en-US"/>
        </a:p>
      </dgm:t>
    </dgm:pt>
    <dgm:pt modelId="{09E0DE36-81A1-BD4A-BB0C-047A996DB568}" type="pres">
      <dgm:prSet presAssocID="{D71E7D1A-600F-084C-B261-6F9BADFE2656}" presName="compositeShape" presStyleCnt="0">
        <dgm:presLayoutVars>
          <dgm:dir/>
          <dgm:resizeHandles/>
        </dgm:presLayoutVars>
      </dgm:prSet>
      <dgm:spPr/>
    </dgm:pt>
    <dgm:pt modelId="{4AF25778-8849-414A-8E99-3C895F40F350}" type="pres">
      <dgm:prSet presAssocID="{D71E7D1A-600F-084C-B261-6F9BADFE2656}" presName="pyramid" presStyleLbl="node1" presStyleIdx="0" presStyleCnt="1" custScaleX="148853"/>
      <dgm:spPr/>
    </dgm:pt>
    <dgm:pt modelId="{1D93CDE1-E59E-504B-893A-4B1F8ED35339}" type="pres">
      <dgm:prSet presAssocID="{D71E7D1A-600F-084C-B261-6F9BADFE2656}" presName="theList" presStyleCnt="0"/>
      <dgm:spPr/>
    </dgm:pt>
    <dgm:pt modelId="{F4A66252-F105-F646-9950-D058759B60B4}" type="pres">
      <dgm:prSet presAssocID="{D5A440BC-47CF-C449-8225-60BA5AEE911D}" presName="aNode" presStyleLbl="fgAcc1" presStyleIdx="0" presStyleCnt="3" custLinFactNeighborX="15502" custLinFactNeighborY="-90324">
        <dgm:presLayoutVars>
          <dgm:bulletEnabled val="1"/>
        </dgm:presLayoutVars>
      </dgm:prSet>
      <dgm:spPr/>
      <dgm:t>
        <a:bodyPr/>
        <a:lstStyle/>
        <a:p>
          <a:endParaRPr lang="en-US"/>
        </a:p>
      </dgm:t>
    </dgm:pt>
    <dgm:pt modelId="{9434FC54-6BEE-C941-A721-C924BC2BC452}" type="pres">
      <dgm:prSet presAssocID="{D5A440BC-47CF-C449-8225-60BA5AEE911D}" presName="aSpace" presStyleCnt="0"/>
      <dgm:spPr/>
    </dgm:pt>
    <dgm:pt modelId="{ED843EAE-9CD0-C84F-8237-DF0E36400153}" type="pres">
      <dgm:prSet presAssocID="{DDAEA226-71DD-D44F-8D8D-33268681FE4F}" presName="aNode" presStyleLbl="fgAcc1" presStyleIdx="1" presStyleCnt="3" custScaleX="135692" custLinFactNeighborX="-1556">
        <dgm:presLayoutVars>
          <dgm:bulletEnabled val="1"/>
        </dgm:presLayoutVars>
      </dgm:prSet>
      <dgm:spPr/>
      <dgm:t>
        <a:bodyPr/>
        <a:lstStyle/>
        <a:p>
          <a:endParaRPr lang="en-US"/>
        </a:p>
      </dgm:t>
    </dgm:pt>
    <dgm:pt modelId="{99B53BCD-6625-B64F-9CD7-5EE26DCB7633}" type="pres">
      <dgm:prSet presAssocID="{DDAEA226-71DD-D44F-8D8D-33268681FE4F}" presName="aSpace" presStyleCnt="0"/>
      <dgm:spPr/>
    </dgm:pt>
    <dgm:pt modelId="{285B9DEB-1754-7649-A3CB-9FF43C6E872E}" type="pres">
      <dgm:prSet presAssocID="{034498A8-640E-524E-AB48-76407C5779F8}" presName="aNode" presStyleLbl="fgAcc1" presStyleIdx="2" presStyleCnt="3" custScaleX="191013" custLinFactY="6709" custLinFactNeighborX="-27838" custLinFactNeighborY="100000">
        <dgm:presLayoutVars>
          <dgm:bulletEnabled val="1"/>
        </dgm:presLayoutVars>
      </dgm:prSet>
      <dgm:spPr/>
      <dgm:t>
        <a:bodyPr/>
        <a:lstStyle/>
        <a:p>
          <a:endParaRPr lang="en-US"/>
        </a:p>
      </dgm:t>
    </dgm:pt>
    <dgm:pt modelId="{BB66ECC6-EB31-5744-8A6F-61CF0BEB71B4}" type="pres">
      <dgm:prSet presAssocID="{034498A8-640E-524E-AB48-76407C5779F8}" presName="aSpace" presStyleCnt="0"/>
      <dgm:spPr/>
    </dgm:pt>
  </dgm:ptLst>
  <dgm:cxnLst>
    <dgm:cxn modelId="{0A9B5949-529C-F048-BB35-B0A78A93CEF3}" srcId="{D71E7D1A-600F-084C-B261-6F9BADFE2656}" destId="{034498A8-640E-524E-AB48-76407C5779F8}" srcOrd="2" destOrd="0" parTransId="{BEB63421-3637-414E-84B1-EA8A2F143C9D}" sibTransId="{6DEC44AB-596E-E04F-A03A-D9A36D779342}"/>
    <dgm:cxn modelId="{C40D3223-6497-7145-A0FE-EE231176C9DF}" srcId="{D71E7D1A-600F-084C-B261-6F9BADFE2656}" destId="{D5A440BC-47CF-C449-8225-60BA5AEE911D}" srcOrd="0" destOrd="0" parTransId="{169326EB-6D61-CB4E-B3BA-E9375563E199}" sibTransId="{684790FE-1022-9341-A7A6-412F96581FFB}"/>
    <dgm:cxn modelId="{E06A3957-EA7F-45C5-9EC1-64B4F6B9C828}" type="presOf" srcId="{D5A440BC-47CF-C449-8225-60BA5AEE911D}" destId="{F4A66252-F105-F646-9950-D058759B60B4}" srcOrd="0" destOrd="0" presId="urn:microsoft.com/office/officeart/2005/8/layout/pyramid2"/>
    <dgm:cxn modelId="{0FDEC569-A0ED-44A2-93DA-F53B138275FD}" type="presOf" srcId="{DDAEA226-71DD-D44F-8D8D-33268681FE4F}" destId="{ED843EAE-9CD0-C84F-8237-DF0E36400153}" srcOrd="0" destOrd="0" presId="urn:microsoft.com/office/officeart/2005/8/layout/pyramid2"/>
    <dgm:cxn modelId="{D86CD7E5-1973-4012-84D0-567F8B4653A5}" type="presOf" srcId="{034498A8-640E-524E-AB48-76407C5779F8}" destId="{285B9DEB-1754-7649-A3CB-9FF43C6E872E}" srcOrd="0" destOrd="0" presId="urn:microsoft.com/office/officeart/2005/8/layout/pyramid2"/>
    <dgm:cxn modelId="{31551C65-2420-EC46-A921-48C8585AD8F7}" srcId="{D71E7D1A-600F-084C-B261-6F9BADFE2656}" destId="{DDAEA226-71DD-D44F-8D8D-33268681FE4F}" srcOrd="1" destOrd="0" parTransId="{00C16AB1-2CDE-DB4C-9CD6-9230980ACBB2}" sibTransId="{92D706B2-B1AC-1043-A25A-E898029F4C57}"/>
    <dgm:cxn modelId="{91A6BB07-1E7D-4B5C-B567-702F0F6ABFDD}" type="presOf" srcId="{D71E7D1A-600F-084C-B261-6F9BADFE2656}" destId="{09E0DE36-81A1-BD4A-BB0C-047A996DB568}" srcOrd="0" destOrd="0" presId="urn:microsoft.com/office/officeart/2005/8/layout/pyramid2"/>
    <dgm:cxn modelId="{61CD687B-97D3-46B1-859E-59EFE9B0AA7D}" type="presParOf" srcId="{09E0DE36-81A1-BD4A-BB0C-047A996DB568}" destId="{4AF25778-8849-414A-8E99-3C895F40F350}" srcOrd="0" destOrd="0" presId="urn:microsoft.com/office/officeart/2005/8/layout/pyramid2"/>
    <dgm:cxn modelId="{F5758C75-5E2F-4805-9C26-EB2E0B8563F3}" type="presParOf" srcId="{09E0DE36-81A1-BD4A-BB0C-047A996DB568}" destId="{1D93CDE1-E59E-504B-893A-4B1F8ED35339}" srcOrd="1" destOrd="0" presId="urn:microsoft.com/office/officeart/2005/8/layout/pyramid2"/>
    <dgm:cxn modelId="{0C577939-5A4C-4EA7-9940-711B69680C07}" type="presParOf" srcId="{1D93CDE1-E59E-504B-893A-4B1F8ED35339}" destId="{F4A66252-F105-F646-9950-D058759B60B4}" srcOrd="0" destOrd="0" presId="urn:microsoft.com/office/officeart/2005/8/layout/pyramid2"/>
    <dgm:cxn modelId="{63B33DD6-990E-461B-BBED-09013D098E45}" type="presParOf" srcId="{1D93CDE1-E59E-504B-893A-4B1F8ED35339}" destId="{9434FC54-6BEE-C941-A721-C924BC2BC452}" srcOrd="1" destOrd="0" presId="urn:microsoft.com/office/officeart/2005/8/layout/pyramid2"/>
    <dgm:cxn modelId="{BBCB3E25-A13D-481F-921F-7455046B0EE8}" type="presParOf" srcId="{1D93CDE1-E59E-504B-893A-4B1F8ED35339}" destId="{ED843EAE-9CD0-C84F-8237-DF0E36400153}" srcOrd="2" destOrd="0" presId="urn:microsoft.com/office/officeart/2005/8/layout/pyramid2"/>
    <dgm:cxn modelId="{D828ACF0-3504-48F4-ACEA-8A0DF6D5AA2F}" type="presParOf" srcId="{1D93CDE1-E59E-504B-893A-4B1F8ED35339}" destId="{99B53BCD-6625-B64F-9CD7-5EE26DCB7633}" srcOrd="3" destOrd="0" presId="urn:microsoft.com/office/officeart/2005/8/layout/pyramid2"/>
    <dgm:cxn modelId="{B71A96DD-196B-4842-BB6C-CF61D02D016F}" type="presParOf" srcId="{1D93CDE1-E59E-504B-893A-4B1F8ED35339}" destId="{285B9DEB-1754-7649-A3CB-9FF43C6E872E}" srcOrd="4" destOrd="0" presId="urn:microsoft.com/office/officeart/2005/8/layout/pyramid2"/>
    <dgm:cxn modelId="{ACEE8FF9-34FC-4B9D-A2F9-6EE12A48F40E}" type="presParOf" srcId="{1D93CDE1-E59E-504B-893A-4B1F8ED35339}" destId="{BB66ECC6-EB31-5744-8A6F-61CF0BEB71B4}"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F25778-8849-414A-8E99-3C895F40F350}">
      <dsp:nvSpPr>
        <dsp:cNvPr id="0" name=""/>
        <dsp:cNvSpPr/>
      </dsp:nvSpPr>
      <dsp:spPr>
        <a:xfrm>
          <a:off x="0" y="0"/>
          <a:ext cx="4831521" cy="5272087"/>
        </a:xfrm>
        <a:prstGeom prst="triangl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85B9DEB-1754-7649-A3CB-9FF43C6E872E}">
      <dsp:nvSpPr>
        <dsp:cNvPr id="0" name=""/>
        <dsp:cNvSpPr/>
      </dsp:nvSpPr>
      <dsp:spPr>
        <a:xfrm>
          <a:off x="838198" y="1156846"/>
          <a:ext cx="3140489" cy="374812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Authentic Comprehensive</a:t>
          </a:r>
        </a:p>
        <a:p>
          <a:pPr lvl="0" algn="ctr" defTabSz="1289050">
            <a:lnSpc>
              <a:spcPct val="90000"/>
            </a:lnSpc>
            <a:spcBef>
              <a:spcPct val="0"/>
            </a:spcBef>
            <a:spcAft>
              <a:spcPct val="35000"/>
            </a:spcAft>
          </a:pPr>
          <a:r>
            <a:rPr lang="en-US" sz="2900" kern="1200" dirty="0" smtClean="0"/>
            <a:t>Interest and Preferences</a:t>
          </a:r>
        </a:p>
        <a:p>
          <a:pPr lvl="0" algn="ctr" defTabSz="1289050">
            <a:lnSpc>
              <a:spcPct val="90000"/>
            </a:lnSpc>
            <a:spcBef>
              <a:spcPct val="0"/>
            </a:spcBef>
            <a:spcAft>
              <a:spcPct val="35000"/>
            </a:spcAft>
          </a:pPr>
          <a:r>
            <a:rPr lang="en-US" sz="2900" kern="1200" dirty="0" smtClean="0"/>
            <a:t>Family priorities and concerns</a:t>
          </a:r>
          <a:endParaRPr lang="en-US" sz="2900" kern="1200" dirty="0"/>
        </a:p>
      </dsp:txBody>
      <dsp:txXfrm>
        <a:off x="838198" y="1156846"/>
        <a:ext cx="3140489" cy="37481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11824-CFDA-4ED0-ABB3-DF4C78767E89}" type="datetimeFigureOut">
              <a:rPr lang="en-US" smtClean="0"/>
              <a:pPr/>
              <a:t>8/16/2010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00DB8-8BCF-493E-9EA1-0339EE8A36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B357B587-E139-4BCA-A169-E6AA3AE1F906}" type="slidenum">
              <a:rPr lang="en-US" sz="1200">
                <a:latin typeface="Times New Roman" pitchFamily="18" charset="0"/>
              </a:rPr>
              <a:pPr algn="r" defTabSz="914400" eaLnBrk="0" hangingPunct="0"/>
              <a:t>3</a:t>
            </a:fld>
            <a:endParaRPr lang="en-US" sz="1200">
              <a:latin typeface="Times New Roman" pitchFamily="18" charset="0"/>
            </a:endParaRPr>
          </a:p>
        </p:txBody>
      </p:sp>
      <p:sp>
        <p:nvSpPr>
          <p:cNvPr id="3246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46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marL="228600" indent="-228600" defTabSz="914400">
              <a:lnSpc>
                <a:spcPct val="90000"/>
              </a:lnSpc>
              <a:spcBef>
                <a:spcPct val="0"/>
              </a:spcBef>
            </a:pPr>
            <a:endParaRPr lang="en-US" sz="10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BC0EE935-0A29-47FE-AFBC-764F9F1B8D7E}" type="slidenum">
              <a:rPr lang="en-US" sz="1200">
                <a:latin typeface="Times New Roman" pitchFamily="18" charset="0"/>
              </a:rPr>
              <a:pPr algn="r" defTabSz="914400" eaLnBrk="0" hangingPunct="0"/>
              <a:t>13</a:t>
            </a:fld>
            <a:endParaRPr lang="en-US" sz="1200">
              <a:latin typeface="Times New Roman" pitchFamily="18" charset="0"/>
            </a:endParaRPr>
          </a:p>
        </p:txBody>
      </p:sp>
      <p:sp>
        <p:nvSpPr>
          <p:cNvPr id="538627"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5386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defTabSz="914400">
              <a:spcBef>
                <a:spcPct val="0"/>
              </a:spcBef>
            </a:pPr>
            <a:endParaRPr lang="en-US" sz="10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84236450-51E0-4A56-888C-921E68E4D91D}" type="slidenum">
              <a:rPr lang="en-US" sz="1200">
                <a:latin typeface="Times New Roman" pitchFamily="18" charset="0"/>
              </a:rPr>
              <a:pPr algn="r" defTabSz="914400" eaLnBrk="0" hangingPunct="0"/>
              <a:t>14</a:t>
            </a:fld>
            <a:endParaRPr lang="en-US" sz="1200">
              <a:latin typeface="Times New Roman" pitchFamily="18" charset="0"/>
            </a:endParaRPr>
          </a:p>
        </p:txBody>
      </p:sp>
      <p:sp>
        <p:nvSpPr>
          <p:cNvPr id="540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spcBef>
                <a:spcPct val="0"/>
              </a:spcBef>
            </a:pPr>
            <a:endParaRPr lang="en-US" sz="10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0BA5F1AC-BCF6-497B-9051-A6F3485896C0}" type="slidenum">
              <a:rPr lang="en-US" sz="1200">
                <a:latin typeface="Times New Roman" pitchFamily="18" charset="0"/>
              </a:rPr>
              <a:pPr algn="r" defTabSz="914400" eaLnBrk="0" hangingPunct="0"/>
              <a:t>15</a:t>
            </a:fld>
            <a:endParaRPr lang="en-US" sz="1200">
              <a:latin typeface="Times New Roman" pitchFamily="18" charset="0"/>
            </a:endParaRPr>
          </a:p>
        </p:txBody>
      </p:sp>
      <p:sp>
        <p:nvSpPr>
          <p:cNvPr id="54272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4"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spcBef>
                <a:spcPct val="0"/>
              </a:spcBef>
            </a:pPr>
            <a:endParaRPr lang="en-US" sz="18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F2BF13A8-7C81-430F-9657-C5030E7F181B}" type="slidenum">
              <a:rPr lang="en-US" sz="1200">
                <a:latin typeface="Times New Roman" pitchFamily="18" charset="0"/>
              </a:rPr>
              <a:pPr algn="r" defTabSz="914400" eaLnBrk="0" hangingPunct="0"/>
              <a:t>16</a:t>
            </a:fld>
            <a:endParaRPr lang="en-US" sz="1200">
              <a:latin typeface="Times New Roman" pitchFamily="18" charset="0"/>
            </a:endParaRPr>
          </a:p>
        </p:txBody>
      </p:sp>
      <p:sp>
        <p:nvSpPr>
          <p:cNvPr id="7956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56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86E492DC-A362-41F3-8211-0B540571C895}" type="slidenum">
              <a:rPr lang="en-US" sz="1200">
                <a:latin typeface="Times New Roman" pitchFamily="18" charset="0"/>
              </a:rPr>
              <a:pPr algn="r" defTabSz="914400" eaLnBrk="0" hangingPunct="0"/>
              <a:t>17</a:t>
            </a:fld>
            <a:endParaRPr lang="en-US" sz="1200">
              <a:latin typeface="Times New Roman" pitchFamily="18" charset="0"/>
            </a:endParaRPr>
          </a:p>
        </p:txBody>
      </p:sp>
      <p:sp>
        <p:nvSpPr>
          <p:cNvPr id="7976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77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93EAADD6-058B-4183-BFB9-7487ABE1F8EC}" type="slidenum">
              <a:rPr lang="en-US" sz="1200">
                <a:latin typeface="Times New Roman" pitchFamily="18" charset="0"/>
                <a:cs typeface="Arial" pitchFamily="34" charset="0"/>
              </a:rPr>
              <a:pPr algn="r" defTabSz="914400" eaLnBrk="0" hangingPunct="0"/>
              <a:t>18</a:t>
            </a:fld>
            <a:endParaRPr lang="en-US" sz="1200">
              <a:latin typeface="Times New Roman" pitchFamily="18" charset="0"/>
              <a:cs typeface="Arial" pitchFamily="34" charset="0"/>
            </a:endParaRPr>
          </a:p>
        </p:txBody>
      </p:sp>
      <p:sp>
        <p:nvSpPr>
          <p:cNvPr id="5713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13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r>
              <a:rPr lang="en-US" smtClean="0"/>
              <a:t>IDEA says that families are to be involved in all aspects of their child’s educational program, including assessment and program development. </a:t>
            </a:r>
          </a:p>
          <a:p>
            <a:pPr defTabSz="914400"/>
            <a:r>
              <a:rPr lang="en-US" smtClean="0"/>
              <a:t>Remind participants that family involvement is necessary for obtaining accurate information regarding children's development.</a:t>
            </a:r>
          </a:p>
          <a:p>
            <a:pPr defTabSz="914400"/>
            <a:endParaRPr lang="en-US" smtClean="0"/>
          </a:p>
          <a:p>
            <a:pPr defTabSz="914400"/>
            <a:r>
              <a:rPr lang="en-US" smtClean="0"/>
              <a:t>The AEPS Family Report offers a strategy for ACTIVELY involving families in the assessment and program development process.</a:t>
            </a:r>
          </a:p>
          <a:p>
            <a:pPr defTabSz="914400"/>
            <a:r>
              <a:rPr lang="en-US" smtClean="0"/>
              <a:t>Section I of the Family Report may be more useful in making recommendations to the IFSP team and/or for a service coordinator to complete prior to an IFSP meeting. Section I is a set of open ended questions about different activities in which the family and child spend time (e.g., meals, community activities, bathtime). Essentially, families answer questions about what is going well about the activity and what parts of the activity are difficult for the activity. This is excellent information for IFSP/IEP development. Service providers should know how to interpret families concerns (i.e., those things that families are anxious about) and help families turn those concerns into needs statements (i.e., what the team can take action on to address the concern). For example, if a family says that they are struggling with taking their child to restaurants because the child has tantrums, the teachers should explore possible reasons. Does the child have no way to communicate his preferences? Do the large crowds seem to bother him? Does he have difficulty managing a food tray with his meal on it? Depending on the problem, the teacher might suggest addressing communication, social or adaptive  skills (i.e., needs) that might make dining out a better for the family (i.e., their concern).</a:t>
            </a:r>
          </a:p>
          <a:p>
            <a:pPr defTabSz="914400"/>
            <a:r>
              <a:rPr lang="en-US" smtClean="0"/>
              <a:t>Section II of the Family Report (Spanish and English) contains only the goals form the AEPS Test Level I (except for additive goals – then objectives are included as well).</a:t>
            </a:r>
          </a:p>
          <a:p>
            <a:pPr defTabSz="914400"/>
            <a:r>
              <a:rPr lang="en-US" smtClean="0"/>
              <a:t>Users are reminded to consider language, reading, and time as barriers to family participation. Be clear on the purpose for asking the information and how the information will be used.</a:t>
            </a:r>
          </a:p>
          <a:p>
            <a:pPr defTabSz="914400"/>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6FAB2-9596-4987-B6DA-16058F2D7C6C}" type="slidenum">
              <a:rPr lang="en-US"/>
              <a:pPr/>
              <a:t>19</a:t>
            </a:fld>
            <a:endParaRPr lang="en-US"/>
          </a:p>
        </p:txBody>
      </p:sp>
      <p:sp>
        <p:nvSpPr>
          <p:cNvPr id="316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Sample portions of the AEPS Family Report (HO)</a:t>
            </a:r>
          </a:p>
          <a:p>
            <a:endParaRPr lang="en-US"/>
          </a:p>
          <a:p>
            <a:r>
              <a:rPr lang="en-US"/>
              <a:t>Trainers are encouraged to reach Chapter 5 of Volume 1 to learn more about how to use the family report.</a:t>
            </a:r>
          </a:p>
          <a:p>
            <a:r>
              <a:rPr lang="en-US"/>
              <a:t>Remind participants that family involvement is necessary for obtaining accurate information regarding children's development.</a:t>
            </a:r>
          </a:p>
          <a:p>
            <a:r>
              <a:rPr lang="en-US"/>
              <a:t>Section I of the Family Report may be more useful in making recommendations to the IFSP team and/or for a service coordinator to complete prior to an IFSP meeting.</a:t>
            </a:r>
          </a:p>
          <a:p>
            <a:r>
              <a:rPr lang="en-US"/>
              <a:t>Section II of the Family Report (Spanish and English) contains only the goals form the AEPS Test Level I (except for additive goals – then objectives are included as well).</a:t>
            </a:r>
          </a:p>
          <a:p>
            <a:r>
              <a:rPr lang="en-US"/>
              <a:t>Users are reminded to consider language, reading, and time as barriers to family participation. Be clear on the purpose for asking the information and how the information will be used.</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FFAF8-2E3E-4B38-9F5B-6ACA9AF4F6F7}" type="slidenum">
              <a:rPr lang="en-US"/>
              <a:pPr/>
              <a:t>20</a:t>
            </a:fld>
            <a:endParaRPr lang="en-US"/>
          </a:p>
        </p:txBody>
      </p:sp>
      <p:sp>
        <p:nvSpPr>
          <p:cNvPr id="318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873B9-6068-4325-AD8B-2D328AD045C9}" type="slidenum">
              <a:rPr lang="en-US"/>
              <a:pPr/>
              <a:t>21</a:t>
            </a:fld>
            <a:endParaRPr lang="en-US"/>
          </a:p>
        </p:txBody>
      </p:sp>
      <p:sp>
        <p:nvSpPr>
          <p:cNvPr id="320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Families/caregivers are asked to rate each item (each goal) as Yes (2), Sometimes (1), or Not Yet (0). The team may need to indicate or illustrate which items they would not expect a child to yet perform based upon their CA.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BA4C4-4A71-43CA-8FD1-2ED111BFE98D}" type="slidenum">
              <a:rPr lang="en-US"/>
              <a:pPr/>
              <a:t>22</a:t>
            </a:fld>
            <a:endParaRPr lang="en-US"/>
          </a:p>
        </p:txBody>
      </p:sp>
      <p:sp>
        <p:nvSpPr>
          <p:cNvPr id="322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2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14595C81-F78C-4B1E-8BC4-C4009F1D467C}" type="slidenum">
              <a:rPr lang="en-US" sz="1200">
                <a:latin typeface="Times New Roman" pitchFamily="18" charset="0"/>
              </a:rPr>
              <a:pPr algn="r" defTabSz="914400" eaLnBrk="0" hangingPunct="0"/>
              <a:t>4</a:t>
            </a:fld>
            <a:endParaRPr lang="en-US" sz="1200">
              <a:latin typeface="Times New Roman" pitchFamily="18" charset="0"/>
            </a:endParaRPr>
          </a:p>
        </p:txBody>
      </p:sp>
      <p:sp>
        <p:nvSpPr>
          <p:cNvPr id="650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02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defTabSz="914400">
              <a:spcBef>
                <a:spcPct val="0"/>
              </a:spcBef>
            </a:pPr>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C69D6C2-90A1-40AB-ABA6-E95E2FC8A706}" type="slidenum">
              <a:rPr lang="en-US" sz="1200">
                <a:latin typeface="Times New Roman" pitchFamily="18" charset="0"/>
              </a:rPr>
              <a:pPr algn="r" eaLnBrk="0" hangingPunct="0"/>
              <a:t>23</a:t>
            </a:fld>
            <a:endParaRPr lang="en-US" sz="1200">
              <a:latin typeface="Times New Roman" pitchFamily="18" charset="0"/>
            </a:endParaRPr>
          </a:p>
        </p:txBody>
      </p:sp>
      <p:sp>
        <p:nvSpPr>
          <p:cNvPr id="680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48FF3BA8-8DD9-401E-8F3E-CBC135F0072C}" type="slidenum">
              <a:rPr lang="en-US" sz="1200">
                <a:latin typeface="Times New Roman" pitchFamily="18" charset="0"/>
                <a:cs typeface="Arial" pitchFamily="34" charset="0"/>
              </a:rPr>
              <a:pPr algn="r" defTabSz="914400" eaLnBrk="0" hangingPunct="0"/>
              <a:t>26</a:t>
            </a:fld>
            <a:endParaRPr lang="en-US" sz="1200">
              <a:latin typeface="Times New Roman" pitchFamily="18" charset="0"/>
              <a:cs typeface="Arial" pitchFamily="34" charset="0"/>
            </a:endParaRPr>
          </a:p>
        </p:txBody>
      </p:sp>
      <p:sp>
        <p:nvSpPr>
          <p:cNvPr id="5959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59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B1794314-E113-4E5A-8B5A-0660E3E8B574}" type="slidenum">
              <a:rPr lang="en-US" sz="1200">
                <a:latin typeface="Times New Roman" pitchFamily="18" charset="0"/>
                <a:cs typeface="Arial" pitchFamily="34" charset="0"/>
              </a:rPr>
              <a:pPr algn="r" defTabSz="914400" eaLnBrk="0" hangingPunct="0"/>
              <a:t>27</a:t>
            </a:fld>
            <a:endParaRPr lang="en-US" sz="1200">
              <a:latin typeface="Times New Roman" pitchFamily="18" charset="0"/>
              <a:cs typeface="Arial" pitchFamily="34" charset="0"/>
            </a:endParaRPr>
          </a:p>
        </p:txBody>
      </p:sp>
      <p:sp>
        <p:nvSpPr>
          <p:cNvPr id="5980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80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0CF4A38F-87D9-4365-9AA2-9B8B1BB8F6B0}" type="slidenum">
              <a:rPr lang="en-US" sz="1200">
                <a:latin typeface="Times New Roman" pitchFamily="18" charset="0"/>
                <a:cs typeface="Arial" pitchFamily="34" charset="0"/>
              </a:rPr>
              <a:pPr algn="r" defTabSz="914400" eaLnBrk="0" hangingPunct="0"/>
              <a:t>28</a:t>
            </a:fld>
            <a:endParaRPr lang="en-US" sz="1200">
              <a:latin typeface="Times New Roman" pitchFamily="18" charset="0"/>
              <a:cs typeface="Arial" pitchFamily="34" charset="0"/>
            </a:endParaRPr>
          </a:p>
        </p:txBody>
      </p:sp>
      <p:sp>
        <p:nvSpPr>
          <p:cNvPr id="604163" name="Rectangle 3074"/>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64" name="Rectangle 3075"/>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8AD73-C399-409D-B3A0-246FFE80136F}" type="slidenum">
              <a:rPr lang="en-US"/>
              <a:pPr/>
              <a:t>29</a:t>
            </a:fld>
            <a:endParaRPr lang="en-US"/>
          </a:p>
        </p:txBody>
      </p:sp>
      <p:sp>
        <p:nvSpPr>
          <p:cNvPr id="347138"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3471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Key features:</a:t>
            </a:r>
          </a:p>
          <a:p>
            <a:pPr>
              <a:buFontTx/>
              <a:buChar char="•"/>
            </a:pPr>
            <a:r>
              <a:rPr lang="en-US"/>
              <a:t>Chapter 3</a:t>
            </a:r>
          </a:p>
          <a:p>
            <a:pPr>
              <a:buFontTx/>
              <a:buChar char="•"/>
            </a:pPr>
            <a:r>
              <a:rPr lang="en-US"/>
              <a:t>Forms (appendixes C, D, and E)</a:t>
            </a:r>
          </a:p>
          <a:p>
            <a:pPr>
              <a:buFontTx/>
              <a:buChar char="•"/>
            </a:pPr>
            <a:r>
              <a:rPr lang="en-US"/>
              <a:t>Appendix F is dated and should not be used (refer to IN eligibility manual instead)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AB7AB-CA49-4A3E-8D51-5EAFAA4C9FEF}" type="slidenum">
              <a:rPr lang="en-US"/>
              <a:pPr/>
              <a:t>30</a:t>
            </a:fld>
            <a:endParaRPr lang="en-US"/>
          </a:p>
        </p:txBody>
      </p:sp>
      <p:sp>
        <p:nvSpPr>
          <p:cNvPr id="349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Must have access to the criteria:</a:t>
            </a:r>
          </a:p>
          <a:p>
            <a:pPr>
              <a:buFontTx/>
              <a:buChar char="•"/>
            </a:pPr>
            <a:r>
              <a:rPr lang="en-US"/>
              <a:t>CODRF with criteria</a:t>
            </a:r>
          </a:p>
          <a:p>
            <a:pPr>
              <a:buFontTx/>
              <a:buChar char="•"/>
            </a:pPr>
            <a:r>
              <a:rPr lang="en-US"/>
              <a:t>Volume 2</a:t>
            </a:r>
          </a:p>
          <a:p>
            <a:pPr>
              <a:buFontTx/>
              <a:buChar char="•"/>
            </a:pPr>
            <a:r>
              <a:rPr lang="en-US"/>
              <a:t>AEPSi</a:t>
            </a:r>
          </a:p>
          <a:p>
            <a:r>
              <a:rPr lang="en-US"/>
              <a:t>Sample assessment activities (more in AEPSi)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D151C-D3E6-4CC3-B88E-0D9BD620AF0F}" type="slidenum">
              <a:rPr lang="en-US"/>
              <a:pPr/>
              <a:t>31</a:t>
            </a:fld>
            <a:endParaRPr lang="en-US"/>
          </a:p>
        </p:txBody>
      </p:sp>
      <p:sp>
        <p:nvSpPr>
          <p:cNvPr id="351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Link to intervention – ideas for providers and family members</a:t>
            </a:r>
          </a:p>
          <a:p>
            <a:r>
              <a:rPr lang="en-US"/>
              <a:t>Rationale for why various skills and concepts are important to young children</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29939-6C85-4078-BB25-C0552CB2F689}" type="slidenum">
              <a:rPr lang="en-US"/>
              <a:pPr/>
              <a:t>32</a:t>
            </a:fld>
            <a:endParaRPr lang="en-US"/>
          </a:p>
        </p:txBody>
      </p:sp>
      <p:sp>
        <p:nvSpPr>
          <p:cNvPr id="353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3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4394E-829A-4FC5-964E-0BFAA09AABBA}" type="slidenum">
              <a:rPr lang="en-US"/>
              <a:pPr/>
              <a:t>33</a:t>
            </a:fld>
            <a:endParaRPr lang="en-US"/>
          </a:p>
        </p:txBody>
      </p:sp>
      <p:sp>
        <p:nvSpPr>
          <p:cNvPr id="355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5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All forms except the CODRF with criteria are found in Volume 1 or are sold a separate forms. The CD-ROM has all forms including the CODRF with criteria. The AEPSi also has all forms.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34FF3567-D4DA-44C9-AA5B-791C280C6FAE}" type="slidenum">
              <a:rPr lang="en-US" sz="1200">
                <a:latin typeface="Times New Roman" pitchFamily="18" charset="0"/>
              </a:rPr>
              <a:pPr algn="r" defTabSz="914400" eaLnBrk="0" hangingPunct="0"/>
              <a:t>34</a:t>
            </a:fld>
            <a:endParaRPr lang="en-US" sz="1200">
              <a:latin typeface="Times New Roman" pitchFamily="18" charset="0"/>
            </a:endParaRPr>
          </a:p>
        </p:txBody>
      </p:sp>
      <p:sp>
        <p:nvSpPr>
          <p:cNvPr id="662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25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r>
              <a:rPr lang="en-US" sz="1000" smtClean="0"/>
              <a:t>Look at … think about video from earlier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13C21-5947-4BE6-B705-43F880E30801}" type="slidenum">
              <a:rPr lang="en-US"/>
              <a:pPr/>
              <a:t>35</a:t>
            </a:fld>
            <a:endParaRPr lang="en-US"/>
          </a:p>
        </p:txBody>
      </p:sp>
      <p:sp>
        <p:nvSpPr>
          <p:cNvPr id="300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3BD31-F048-4E55-A387-438A2132D753}" type="slidenum">
              <a:rPr lang="en-US"/>
              <a:pPr/>
              <a:t>36</a:t>
            </a:fld>
            <a:endParaRPr lang="en-US"/>
          </a:p>
        </p:txBody>
      </p:sp>
      <p:sp>
        <p:nvSpPr>
          <p:cNvPr id="302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Comic Relief</a:t>
            </a:r>
          </a:p>
          <a:p>
            <a:r>
              <a:rPr lang="en-US"/>
              <a:t>The mom is interpreting IQ as temperature – use as a warning to folks that the AEPS numerical summaries can also be misunderstood.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E9C67-0922-4E79-9D81-105FFD5B4EE9}" type="slidenum">
              <a:rPr lang="en-US"/>
              <a:pPr/>
              <a:t>37</a:t>
            </a:fld>
            <a:endParaRPr lang="en-US"/>
          </a:p>
        </p:txBody>
      </p:sp>
      <p:sp>
        <p:nvSpPr>
          <p:cNvPr id="304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There are three primary ways AEPS Test information can be summarized.</a:t>
            </a:r>
          </a:p>
          <a:p>
            <a:r>
              <a:rPr lang="en-US"/>
              <a:t>Remind participants that you are not yet discussing interpretations and reports for eligibility.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3EF31-0FC1-4515-9AA9-53F4185C90FB}" type="slidenum">
              <a:rPr lang="en-US"/>
              <a:pPr/>
              <a:t>38</a:t>
            </a:fld>
            <a:endParaRPr lang="en-US"/>
          </a:p>
        </p:txBody>
      </p:sp>
      <p:sp>
        <p:nvSpPr>
          <p:cNvPr id="293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25AA9-1BB3-48D5-BEDE-8680FF5B8166}" type="slidenum">
              <a:rPr lang="en-US"/>
              <a:pPr/>
              <a:t>39</a:t>
            </a:fld>
            <a:endParaRPr lang="en-US"/>
          </a:p>
        </p:txBody>
      </p:sp>
      <p:sp>
        <p:nvSpPr>
          <p:cNvPr id="460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648D8-FFFD-4F3E-BABB-254DBBF8AC72}" type="slidenum">
              <a:rPr lang="en-US"/>
              <a:pPr/>
              <a:t>40</a:t>
            </a:fld>
            <a:endParaRPr lang="en-US"/>
          </a:p>
        </p:txBody>
      </p:sp>
      <p:sp>
        <p:nvSpPr>
          <p:cNvPr id="306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Sample of the CODRF </a:t>
            </a:r>
          </a:p>
          <a:p>
            <a:r>
              <a:rPr lang="en-US"/>
              <a:t>Each CODRF ends with a results section for each area of development</a:t>
            </a:r>
          </a:p>
          <a:p>
            <a:r>
              <a:rPr lang="en-US"/>
              <a:t>Have participants return to the Gross Motor CODRF and in the 2</a:t>
            </a:r>
            <a:r>
              <a:rPr lang="en-US" baseline="30000"/>
              <a:t>nd</a:t>
            </a:r>
            <a:r>
              <a:rPr lang="en-US"/>
              <a:t> Score column randomly put 2,1,0s, or ask them to score for a child who they know well. Remind them that if a goal is a 2 they can assume and place a score of 2 for each of the subsequent objectives. Make sure they don’t put the score in the IFSP/IEP column and that each item has a single score (sometimes the criterion falls over to the next page). They should then sum all the scores in column 1 and place the area raw score in the results. Using a calculator have them divide the raw score by the area raw score possible, multiply by 100, and determine the Area Percent Score.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3846C-9458-4107-AAED-97FC53D7AB91}" type="slidenum">
              <a:rPr lang="en-US"/>
              <a:pPr/>
              <a:t>41</a:t>
            </a:fld>
            <a:endParaRPr lang="en-US"/>
          </a:p>
        </p:txBody>
      </p:sp>
      <p:sp>
        <p:nvSpPr>
          <p:cNvPr id="308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Graph (HO)</a:t>
            </a:r>
          </a:p>
          <a:p>
            <a:r>
              <a:rPr lang="en-US"/>
              <a:t>Participants can take the GM Area percent score and place it on the graph or just share that the graph is one way to visually share AEPS test results.</a:t>
            </a:r>
          </a:p>
          <a:p>
            <a:r>
              <a:rPr lang="en-US"/>
              <a:t>The whole AEPS for a given area must be completed to generate the an area percent score.</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2A6E4-455C-4D55-A1EC-73039D7263C6}" type="slidenum">
              <a:rPr lang="en-US"/>
              <a:pPr/>
              <a:t>42</a:t>
            </a:fld>
            <a:endParaRPr lang="en-US"/>
          </a:p>
        </p:txBody>
      </p:sp>
      <p:sp>
        <p:nvSpPr>
          <p:cNvPr id="310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Sample Portion of the Child Progress Record (HO)</a:t>
            </a:r>
          </a:p>
          <a:p>
            <a:endParaRPr lang="en-US"/>
          </a:p>
          <a:p>
            <a:r>
              <a:rPr lang="en-US"/>
              <a:t>The Child Progress Record is found in Appendix E of Volume 1, the AEPS CD-ROM, sold as a separate form, and found within the AEPSi.</a:t>
            </a:r>
          </a:p>
          <a:p>
            <a:endParaRPr lang="en-US"/>
          </a:p>
          <a:p>
            <a:r>
              <a:rPr lang="en-US"/>
              <a:t>How to complete and use the Child Progress Report is discussed in Chapter 3 of Volume 1; however, teams are encouraged to shade objects fully when a child receives a score of 2, part way or with hash marks when they receive a score of 1, and to leave blank when the child receives a score of 0. </a:t>
            </a:r>
          </a:p>
          <a:p>
            <a:endParaRPr lang="en-US"/>
          </a:p>
          <a:p>
            <a:r>
              <a:rPr lang="en-US"/>
              <a:t>A key may need to be created.</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noTextEdit="1"/>
          </p:cNvSpPr>
          <p:nvPr>
            <p:ph type="sldImg"/>
          </p:nvPr>
        </p:nvSpPr>
        <p:spPr bwMode="auto">
          <a:xfrm>
            <a:off x="1130300" y="674688"/>
            <a:ext cx="4597400" cy="3448050"/>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4400" y="4346575"/>
            <a:ext cx="5029200" cy="4122738"/>
          </a:xfrm>
          <a:prstGeom prst="rect">
            <a:avLst/>
          </a:prstGeom>
          <a:noFill/>
          <a:ln>
            <a:solidFill>
              <a:srgbClr val="000000"/>
            </a:solidFill>
            <a:miter lim="800000"/>
            <a:headEnd/>
            <a:tailEnd/>
          </a:ln>
        </p:spPr>
        <p:txBody>
          <a:bodyPr lIns="89730" tIns="44865" rIns="89730" bIns="44865"/>
          <a:lstStyle/>
          <a:p>
            <a:pPr defTabSz="914400"/>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5EACA-C0F5-4A44-BC26-EB70CC29CE41}" type="slidenum">
              <a:rPr lang="en-US"/>
              <a:pPr/>
              <a:t>43</a:t>
            </a:fld>
            <a:endParaRPr lang="en-US"/>
          </a:p>
        </p:txBody>
      </p:sp>
      <p:sp>
        <p:nvSpPr>
          <p:cNvPr id="312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Narrative or running comments can be recorded in the comments section, a scratch piece of paper, or the AEPSi. Comments are used to explain scoring notes or other key observations.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6EA9C-3A87-4BDD-854F-AB1C918424C2}" type="slidenum">
              <a:rPr lang="en-US"/>
              <a:pPr/>
              <a:t>44</a:t>
            </a:fld>
            <a:endParaRPr lang="en-US"/>
          </a:p>
        </p:txBody>
      </p:sp>
      <p:sp>
        <p:nvSpPr>
          <p:cNvPr id="430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Historically speaking this is where we began in terms of using the AEPS for eligibility.</a:t>
            </a:r>
          </a:p>
          <a:p>
            <a:r>
              <a:rPr lang="en-US"/>
              <a:t>Appendix F is being updated and will be sent out and made available for no cost to all users.</a:t>
            </a:r>
          </a:p>
          <a:p>
            <a:r>
              <a:rPr lang="en-US"/>
              <a:t>Scores contained in Appendix F of Volume one have been discussed in JEI.</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C6DCB-5A52-482C-9F4D-D06BB8645504}" type="slidenum">
              <a:rPr lang="en-US"/>
              <a:pPr/>
              <a:t>45</a:t>
            </a:fld>
            <a:endParaRPr lang="en-US"/>
          </a:p>
        </p:txBody>
      </p:sp>
      <p:sp>
        <p:nvSpPr>
          <p:cNvPr id="432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More context in the sense that the AEPS does exist in a larger context than how it is being used in IN and participants may have questions about the AEPSi etc.</a:t>
            </a:r>
          </a:p>
          <a:p>
            <a:r>
              <a:rPr lang="en-US"/>
              <a:t>Scores that are now being used and that are found in the IN eligibility manual have the following characteristics:</a:t>
            </a:r>
          </a:p>
          <a:p>
            <a:pPr>
              <a:buFontTx/>
              <a:buChar char="•"/>
            </a:pPr>
            <a:r>
              <a:rPr lang="en-US"/>
              <a:t>3 month age intervals for Level I</a:t>
            </a:r>
          </a:p>
          <a:p>
            <a:pPr>
              <a:buFontTx/>
              <a:buChar char="•"/>
            </a:pPr>
            <a:r>
              <a:rPr lang="en-US"/>
              <a:t>6 month age intervals for Level II</a:t>
            </a:r>
          </a:p>
          <a:p>
            <a:pPr>
              <a:buFontTx/>
              <a:buChar char="•"/>
            </a:pPr>
            <a:r>
              <a:rPr lang="en-US">
                <a:cs typeface="Times New Roman" pitchFamily="18" charset="0"/>
              </a:rPr>
              <a:t>Eligibility cutoff scores are not provided for the 67–72 month interval because sufficient data were not available to derive valid cutoff scores</a:t>
            </a:r>
            <a:r>
              <a:rPr lang="en-US"/>
              <a:t> .</a:t>
            </a:r>
          </a:p>
          <a:p>
            <a:pPr>
              <a:buFontTx/>
              <a:buChar char="•"/>
            </a:pPr>
            <a:r>
              <a:rPr lang="en-US"/>
              <a:t>Scores are provided for each developmental area.</a:t>
            </a:r>
          </a:p>
          <a:p>
            <a:pPr>
              <a:buFontTx/>
              <a:buChar char="•"/>
            </a:pPr>
            <a:r>
              <a:rPr lang="en-US"/>
              <a:t>Sum only the goals for each area.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F1D50-5799-4992-8A12-A1B36FC353F0}" type="slidenum">
              <a:rPr lang="en-US"/>
              <a:pPr/>
              <a:t>46</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a:t>Steps (HO)</a:t>
            </a:r>
          </a:p>
          <a:p>
            <a:endParaRPr lang="en-US"/>
          </a:p>
          <a:p>
            <a:r>
              <a:rPr lang="en-US"/>
              <a:t>Review the four steps to determining eligibility for First Steps</a:t>
            </a:r>
          </a:p>
          <a:p>
            <a:r>
              <a:rPr lang="en-US"/>
              <a:t>Generate case examples, share experiences, and/or engage in large group discussion as needed.</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2581D-4702-47D0-AC05-E30B159B3FF0}" type="slidenum">
              <a:rPr lang="en-US"/>
              <a:pPr/>
              <a:t>47</a:t>
            </a:fld>
            <a:endParaRPr lang="en-US"/>
          </a:p>
        </p:txBody>
      </p:sp>
      <p:sp>
        <p:nvSpPr>
          <p:cNvPr id="479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Regardless of purpose (eligibility, programming, progress monitoring, accountability), teams should summarize AEPS data, make comparisons to existing cutoff scores or benchmarks, compare to other sources of information, compare to developmental norms, consider related factors, and make a team decisions.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9F0387B0-B7F1-4773-9D29-DA64F80CF386}" type="slidenum">
              <a:rPr lang="en-US" sz="1200">
                <a:latin typeface="Times New Roman" pitchFamily="18" charset="0"/>
              </a:rPr>
              <a:pPr algn="r" defTabSz="914400" eaLnBrk="0" hangingPunct="0"/>
              <a:t>49</a:t>
            </a:fld>
            <a:endParaRPr lang="en-US" sz="1200">
              <a:latin typeface="Times New Roman" pitchFamily="18" charset="0"/>
            </a:endParaRPr>
          </a:p>
        </p:txBody>
      </p:sp>
      <p:sp>
        <p:nvSpPr>
          <p:cNvPr id="544771"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w="12700" cap="flat">
            <a:solidFill>
              <a:schemeClr val="tx1"/>
            </a:solidFill>
            <a:miter lim="800000"/>
            <a:headEnd/>
            <a:tailEnd/>
          </a:ln>
        </p:spPr>
      </p:sp>
      <p:sp>
        <p:nvSpPr>
          <p:cNvPr id="5447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lIns="92061" tIns="46030" rIns="92061" bIns="46030"/>
          <a:lstStyle/>
          <a:p>
            <a:pPr defTabSz="914400">
              <a:spcBef>
                <a:spcPct val="0"/>
              </a:spcBef>
            </a:pPr>
            <a:endParaRPr lang="en-US" sz="1000" smtClean="0">
              <a:latin typeface="Geometric415BT-LiteA"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6C6E9734-9204-449D-8D2D-6B03E0BC502A}" type="slidenum">
              <a:rPr lang="en-US" sz="1200">
                <a:latin typeface="Times New Roman" pitchFamily="18" charset="0"/>
              </a:rPr>
              <a:pPr algn="r" defTabSz="914400" eaLnBrk="0" hangingPunct="0"/>
              <a:t>50</a:t>
            </a:fld>
            <a:endParaRPr lang="en-US" sz="1200">
              <a:latin typeface="Times New Roman" pitchFamily="18" charset="0"/>
            </a:endParaRPr>
          </a:p>
        </p:txBody>
      </p:sp>
      <p:sp>
        <p:nvSpPr>
          <p:cNvPr id="546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spcBef>
                <a:spcPct val="0"/>
              </a:spcBef>
            </a:pPr>
            <a:endParaRPr lang="en-US" sz="180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AFFB2E88-E093-415D-9AF6-5EC1DCB39AC9}" type="slidenum">
              <a:rPr lang="en-US" sz="1200">
                <a:latin typeface="Times New Roman" pitchFamily="18" charset="0"/>
              </a:rPr>
              <a:pPr algn="r" defTabSz="914400" eaLnBrk="0" hangingPunct="0"/>
              <a:t>51</a:t>
            </a:fld>
            <a:endParaRPr lang="en-US" sz="1200">
              <a:latin typeface="Times New Roman" pitchFamily="18" charset="0"/>
            </a:endParaRPr>
          </a:p>
        </p:txBody>
      </p:sp>
      <p:sp>
        <p:nvSpPr>
          <p:cNvPr id="5488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spcBef>
                <a:spcPct val="0"/>
              </a:spcBef>
            </a:pPr>
            <a:endParaRPr lang="en-US" sz="180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30FBBDA9-8CFD-4F39-AACA-C3ECEB7EAC37}" type="slidenum">
              <a:rPr lang="en-US" sz="1200">
                <a:latin typeface="Times New Roman" pitchFamily="18" charset="0"/>
              </a:rPr>
              <a:pPr algn="r" defTabSz="914400" eaLnBrk="0" hangingPunct="0"/>
              <a:t>52</a:t>
            </a:fld>
            <a:endParaRPr lang="en-US" sz="1200">
              <a:latin typeface="Times New Roman" pitchFamily="18" charset="0"/>
            </a:endParaRPr>
          </a:p>
        </p:txBody>
      </p:sp>
      <p:sp>
        <p:nvSpPr>
          <p:cNvPr id="555011" name="Rectangle 1026"/>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w="12700">
            <a:solidFill>
              <a:schemeClr val="tx1"/>
            </a:solidFill>
            <a:miter lim="800000"/>
            <a:headEnd/>
            <a:tailEnd/>
          </a:ln>
        </p:spPr>
      </p:sp>
      <p:sp>
        <p:nvSpPr>
          <p:cNvPr id="55501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lIns="92061" tIns="46030" rIns="92061" bIns="46030"/>
          <a:lstStyle/>
          <a:p>
            <a:pPr defTabSz="914400">
              <a:spcBef>
                <a:spcPct val="0"/>
              </a:spcBef>
            </a:pPr>
            <a:endParaRPr lang="en-US" sz="1000" b="1" smtClean="0">
              <a:solidFill>
                <a:srgbClr val="009900"/>
              </a:solidFill>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FAD2BFDF-9E37-43C7-88F9-90CC3DE022AF}" type="slidenum">
              <a:rPr lang="en-US" sz="1200">
                <a:latin typeface="Times New Roman" pitchFamily="18" charset="0"/>
                <a:cs typeface="Arial" pitchFamily="34" charset="0"/>
              </a:rPr>
              <a:pPr algn="r" defTabSz="914400" eaLnBrk="0" hangingPunct="0"/>
              <a:t>53</a:t>
            </a:fld>
            <a:endParaRPr lang="en-US" sz="1200">
              <a:latin typeface="Times New Roman" pitchFamily="18" charset="0"/>
              <a:cs typeface="Arial" pitchFamily="34" charset="0"/>
            </a:endParaRPr>
          </a:p>
        </p:txBody>
      </p:sp>
      <p:sp>
        <p:nvSpPr>
          <p:cNvPr id="557059" name="Rectangle 1026"/>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w="12700" cap="flat">
            <a:solidFill>
              <a:schemeClr val="tx1"/>
            </a:solidFill>
            <a:miter lim="800000"/>
            <a:headEnd/>
            <a:tailEnd/>
          </a:ln>
        </p:spPr>
      </p:sp>
      <p:sp>
        <p:nvSpPr>
          <p:cNvPr id="55706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lIns="92061" tIns="46030" rIns="92061" bIns="46030"/>
          <a:lstStyle/>
          <a:p>
            <a:pPr defTabSz="914400">
              <a:spcBef>
                <a:spcPct val="0"/>
              </a:spcBef>
            </a:pPr>
            <a:endParaRPr lang="en-US" sz="1800" smtClean="0">
              <a:solidFill>
                <a:srgbClr val="0099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Rot="1" noChangeAspect="1" noChangeArrowheads="1" noTextEdit="1"/>
          </p:cNvSpPr>
          <p:nvPr>
            <p:ph type="sldImg"/>
          </p:nvPr>
        </p:nvSpPr>
        <p:spPr bwMode="auto">
          <a:xfrm>
            <a:off x="1130300" y="674688"/>
            <a:ext cx="4597400" cy="3448050"/>
          </a:xfrm>
          <a:prstGeom prst="rect">
            <a:avLst/>
          </a:prstGeom>
          <a:solidFill>
            <a:srgbClr val="FFFFFF"/>
          </a:solidFill>
          <a:ln>
            <a:solidFill>
              <a:srgbClr val="000000"/>
            </a:solidFill>
            <a:miter lim="800000"/>
            <a:headEnd/>
            <a:tailEnd/>
          </a:ln>
        </p:spPr>
      </p:sp>
      <p:sp>
        <p:nvSpPr>
          <p:cNvPr id="654339" name="Rectangle 3"/>
          <p:cNvSpPr>
            <a:spLocks noGrp="1" noChangeArrowheads="1"/>
          </p:cNvSpPr>
          <p:nvPr>
            <p:ph type="body" idx="1"/>
          </p:nvPr>
        </p:nvSpPr>
        <p:spPr bwMode="auto">
          <a:xfrm>
            <a:off x="914400" y="4346575"/>
            <a:ext cx="5029200" cy="4122738"/>
          </a:xfrm>
          <a:prstGeom prst="rect">
            <a:avLst/>
          </a:prstGeom>
          <a:noFill/>
          <a:ln>
            <a:solidFill>
              <a:srgbClr val="000000"/>
            </a:solidFill>
            <a:miter lim="800000"/>
            <a:headEnd/>
            <a:tailEnd/>
          </a:ln>
        </p:spPr>
        <p:txBody>
          <a:bodyPr lIns="89730" tIns="44865" rIns="89730" bIns="44865"/>
          <a:lstStyle/>
          <a:p>
            <a:pPr defTabSz="914400"/>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DBECB052-52B0-4469-B37C-0C0D976D2976}" type="slidenum">
              <a:rPr lang="en-US" sz="1200">
                <a:latin typeface="Times New Roman" pitchFamily="18" charset="0"/>
              </a:rPr>
              <a:pPr algn="r" defTabSz="914400" eaLnBrk="0" hangingPunct="0"/>
              <a:t>54</a:t>
            </a:fld>
            <a:endParaRPr lang="en-US" sz="1200">
              <a:latin typeface="Times New Roman" pitchFamily="18" charset="0"/>
            </a:endParaRPr>
          </a:p>
        </p:txBody>
      </p:sp>
      <p:sp>
        <p:nvSpPr>
          <p:cNvPr id="6707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r>
              <a:rPr lang="en-US" sz="1000" smtClean="0"/>
              <a:t>Show GM video again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343CF-78A1-44A9-BFEF-7A7F34D9B72A}" type="slidenum">
              <a:rPr lang="en-US"/>
              <a:pPr/>
              <a:t>57</a:t>
            </a:fld>
            <a:endParaRPr lang="en-US"/>
          </a:p>
        </p:txBody>
      </p:sp>
      <p:sp>
        <p:nvSpPr>
          <p:cNvPr id="476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6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A4597-D402-4C17-BF85-4841750ED061}" type="slidenum">
              <a:rPr lang="en-US"/>
              <a:pPr/>
              <a:t>61</a:t>
            </a:fld>
            <a:endParaRPr lang="en-US"/>
          </a:p>
        </p:txBody>
      </p:sp>
      <p:sp>
        <p:nvSpPr>
          <p:cNvPr id="79769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797699" name="Rectangle 3"/>
          <p:cNvSpPr>
            <a:spLocks noGrp="1" noChangeArrowheads="1"/>
          </p:cNvSpPr>
          <p:nvPr>
            <p:ph type="body" idx="1"/>
          </p:nvPr>
        </p:nvSpPr>
        <p:spPr bwMode="auto">
          <a:xfrm>
            <a:off x="913805" y="4343704"/>
            <a:ext cx="5030391" cy="4113892"/>
          </a:xfrm>
          <a:prstGeom prst="rect">
            <a:avLst/>
          </a:prstGeom>
          <a:solidFill>
            <a:srgbClr val="FFFFFF"/>
          </a:solidFill>
          <a:ln>
            <a:solidFill>
              <a:srgbClr val="000000"/>
            </a:solidFill>
            <a:miter lim="800000"/>
            <a:headEnd/>
            <a:tailEnd/>
          </a:ln>
        </p:spPr>
        <p:txBody>
          <a:bodyPr lIns="91432" tIns="45716" rIns="91432" bIns="45716"/>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Slide Image Placeholder 1"/>
          <p:cNvSpPr>
            <a:spLocks noGrp="1" noRot="1" noChangeAspect="1" noTextEdit="1"/>
          </p:cNvSpPr>
          <p:nvPr>
            <p:ph type="sldImg"/>
          </p:nvPr>
        </p:nvSpPr>
        <p:spPr bwMode="auto">
          <a:xfrm>
            <a:off x="1130300" y="674688"/>
            <a:ext cx="4597400" cy="3448050"/>
          </a:xfrm>
          <a:prstGeom prst="rect">
            <a:avLst/>
          </a:prstGeom>
          <a:solidFill>
            <a:srgbClr val="FFFFFF"/>
          </a:solidFill>
          <a:ln>
            <a:solidFill>
              <a:srgbClr val="000000"/>
            </a:solidFill>
            <a:miter lim="800000"/>
            <a:headEnd/>
            <a:tailEnd/>
          </a:ln>
        </p:spPr>
      </p:sp>
      <p:sp>
        <p:nvSpPr>
          <p:cNvPr id="648195" name="Notes Placeholder 2"/>
          <p:cNvSpPr>
            <a:spLocks noGrp="1"/>
          </p:cNvSpPr>
          <p:nvPr>
            <p:ph type="body" idx="1"/>
          </p:nvPr>
        </p:nvSpPr>
        <p:spPr bwMode="auto">
          <a:xfrm>
            <a:off x="914400" y="4346575"/>
            <a:ext cx="5029200" cy="4122738"/>
          </a:xfrm>
          <a:prstGeom prst="rect">
            <a:avLst/>
          </a:prstGeom>
          <a:noFill/>
          <a:ln>
            <a:solidFill>
              <a:srgbClr val="000000"/>
            </a:solidFill>
            <a:miter lim="800000"/>
            <a:headEnd/>
            <a:tailEnd/>
          </a:ln>
        </p:spPr>
        <p:txBody>
          <a:bodyPr lIns="89730" tIns="44865" rIns="89730" bIns="44865"/>
          <a:lstStyle/>
          <a:p>
            <a:pPr defTabSz="914400" eaLnBrk="1" hangingPunct="1">
              <a:spcBef>
                <a:spcPct val="0"/>
              </a:spcBef>
            </a:pPr>
            <a:endParaRPr lang="en-US" smtClean="0"/>
          </a:p>
        </p:txBody>
      </p:sp>
      <p:sp>
        <p:nvSpPr>
          <p:cNvPr id="648196" name="Slide Number Placeholder 3"/>
          <p:cNvSpPr txBox="1">
            <a:spLocks noGrp="1"/>
          </p:cNvSpPr>
          <p:nvPr/>
        </p:nvSpPr>
        <p:spPr bwMode="auto">
          <a:xfrm>
            <a:off x="3886200" y="8694738"/>
            <a:ext cx="2971800" cy="449262"/>
          </a:xfrm>
          <a:prstGeom prst="rect">
            <a:avLst/>
          </a:prstGeom>
          <a:noFill/>
          <a:ln w="9525">
            <a:noFill/>
            <a:miter lim="800000"/>
            <a:headEnd/>
            <a:tailEnd/>
          </a:ln>
        </p:spPr>
        <p:txBody>
          <a:bodyPr lIns="89730" tIns="44865" rIns="89730" bIns="44865" anchor="b"/>
          <a:lstStyle/>
          <a:p>
            <a:pPr algn="r" defTabSz="896938" eaLnBrk="0" hangingPunct="0"/>
            <a:fld id="{A7509445-A038-46D3-B6CF-B64BF2EC4880}" type="slidenum">
              <a:rPr lang="en-US" sz="1200">
                <a:latin typeface="Times New Roman" pitchFamily="18" charset="0"/>
              </a:rPr>
              <a:pPr algn="r" defTabSz="896938" eaLnBrk="0" hangingPunct="0"/>
              <a:t>62</a:t>
            </a:fld>
            <a:endParaRPr lang="en-US" sz="120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B0870D-1D49-489F-82A3-A1AAE5C0BAC4}" type="slidenum">
              <a:rPr lang="en-US"/>
              <a:pPr/>
              <a:t>63</a:t>
            </a:fld>
            <a:endParaRPr lang="en-US"/>
          </a:p>
        </p:txBody>
      </p:sp>
      <p:sp>
        <p:nvSpPr>
          <p:cNvPr id="897026" name="Slide Image Placeholder 1"/>
          <p:cNvSpPr>
            <a:spLocks noGrp="1" noRot="1" noChangeAspect="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97027" name="Notes Placeholder 2"/>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pPr defTabSz="456491">
              <a:spcBef>
                <a:spcPct val="0"/>
              </a:spcBef>
            </a:pPr>
            <a:r>
              <a:rPr lang="en-US" sz="1800">
                <a:latin typeface="Arial" pitchFamily="34" charset="0"/>
                <a:ea typeface="ＭＳ Ｐゴシック" pitchFamily="34" charset="-128"/>
              </a:rPr>
              <a:t>Handout: Blank Counting Worksheet</a:t>
            </a:r>
          </a:p>
        </p:txBody>
      </p:sp>
      <p:sp>
        <p:nvSpPr>
          <p:cNvPr id="897028"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456491"/>
            <a:fld id="{1DE37978-AB1A-4B93-AF70-1D0D26374DF9}" type="slidenum">
              <a:rPr lang="en-US" sz="1200">
                <a:latin typeface="Calibri" pitchFamily="34" charset="0"/>
                <a:ea typeface="ＭＳ Ｐゴシック" pitchFamily="34" charset="-128"/>
              </a:rPr>
              <a:pPr algn="r" defTabSz="456491"/>
              <a:t>63</a:t>
            </a:fld>
            <a:endParaRPr lang="en-US" sz="1200">
              <a:latin typeface="Calibri"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5A976-D6FF-45F7-8E13-0D609EF45EA8}" type="slidenum">
              <a:rPr lang="en-US"/>
              <a:pPr/>
              <a:t>64</a:t>
            </a:fld>
            <a:endParaRPr lang="en-US"/>
          </a:p>
        </p:txBody>
      </p:sp>
      <p:sp>
        <p:nvSpPr>
          <p:cNvPr id="80179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801795"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lIns="91432" tIns="45716" rIns="91432" bIns="45716"/>
          <a:lstStyle/>
          <a:p>
            <a:pPr>
              <a:spcBef>
                <a:spcPct val="50000"/>
              </a:spcBef>
            </a:pPr>
            <a:r>
              <a:rPr lang="en-US" sz="2300">
                <a:latin typeface="Verdana" pitchFamily="34" charset="0"/>
                <a:ea typeface="ＭＳ Ｐゴシック" pitchFamily="34" charset="-128"/>
              </a:rPr>
              <a:t>From assessment summaries…. determine which child needs fall into which tier</a:t>
            </a:r>
          </a:p>
          <a:p>
            <a:pPr lvl="1">
              <a:spcBef>
                <a:spcPct val="50000"/>
              </a:spcBef>
              <a:buFontTx/>
              <a:buChar char="•"/>
            </a:pPr>
            <a:r>
              <a:rPr lang="en-US" b="1">
                <a:latin typeface="Verdana" pitchFamily="34" charset="0"/>
                <a:ea typeface="ＭＳ Ｐゴシック" pitchFamily="34" charset="-128"/>
              </a:rPr>
              <a:t>Prioritized</a:t>
            </a:r>
            <a:r>
              <a:rPr lang="en-US">
                <a:latin typeface="Verdana" pitchFamily="34" charset="0"/>
                <a:ea typeface="ＭＳ Ｐゴシック" pitchFamily="34" charset="-128"/>
              </a:rPr>
              <a:t> (require III instruction to create change, emphasis is on acquisition)</a:t>
            </a:r>
          </a:p>
          <a:p>
            <a:pPr lvl="1">
              <a:spcBef>
                <a:spcPct val="50000"/>
              </a:spcBef>
              <a:buFontTx/>
              <a:buChar char="•"/>
            </a:pPr>
            <a:r>
              <a:rPr lang="en-US" b="1">
                <a:latin typeface="Verdana" pitchFamily="34" charset="0"/>
                <a:ea typeface="ＭＳ Ｐゴシック" pitchFamily="34" charset="-128"/>
              </a:rPr>
              <a:t>Targeted</a:t>
            </a:r>
            <a:r>
              <a:rPr lang="en-US">
                <a:latin typeface="Verdana" pitchFamily="34" charset="0"/>
                <a:ea typeface="ＭＳ Ｐゴシック" pitchFamily="34" charset="-128"/>
              </a:rPr>
              <a:t> (emerging skills, temporary, conditional, require practice/exposure/maturation with support, emphasis is on generalization, use, fluidity)</a:t>
            </a:r>
          </a:p>
          <a:p>
            <a:pPr lvl="1">
              <a:spcBef>
                <a:spcPct val="50000"/>
              </a:spcBef>
              <a:buFontTx/>
              <a:buChar char="•"/>
            </a:pPr>
            <a:r>
              <a:rPr lang="en-US" b="1">
                <a:latin typeface="Verdana" pitchFamily="34" charset="0"/>
                <a:ea typeface="ＭＳ Ｐゴシック" pitchFamily="34" charset="-128"/>
              </a:rPr>
              <a:t>Common</a:t>
            </a:r>
            <a:r>
              <a:rPr lang="en-US">
                <a:latin typeface="Verdana" pitchFamily="34" charset="0"/>
                <a:ea typeface="ＭＳ Ｐゴシック" pitchFamily="34" charset="-128"/>
              </a:rPr>
              <a:t> (universal outcomes, generally agreed upon developmental expectations, concepts and skills will emerge when child is ready because they have prerequisites and the environment is supportive – provides learning opportunities)</a:t>
            </a:r>
          </a:p>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a:ln/>
        </p:spPr>
        <p:txBody>
          <a:bodyPr/>
          <a:lstStyle/>
          <a:p>
            <a:fld id="{CF9E6B9F-60F4-45E1-A987-D696C4880088}" type="slidenum">
              <a:rPr lang="en-US"/>
              <a:pPr/>
              <a:t>65</a:t>
            </a:fld>
            <a:endParaRPr lang="en-US"/>
          </a:p>
        </p:txBody>
      </p:sp>
      <p:sp>
        <p:nvSpPr>
          <p:cNvPr id="903170"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456491"/>
            <a:fld id="{8FAE37D3-077D-48A6-8B40-048300B5CF22}" type="slidenum">
              <a:rPr lang="en-US" sz="1200">
                <a:ea typeface="ＭＳ Ｐゴシック" pitchFamily="34" charset="-128"/>
              </a:rPr>
              <a:pPr algn="r" defTabSz="456491"/>
              <a:t>65</a:t>
            </a:fld>
            <a:endParaRPr lang="en-US" sz="1200">
              <a:ea typeface="ＭＳ Ｐゴシック" pitchFamily="34" charset="-128"/>
            </a:endParaRPr>
          </a:p>
        </p:txBody>
      </p:sp>
      <p:sp>
        <p:nvSpPr>
          <p:cNvPr id="90317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456491"/>
            <a:fld id="{F6B7E463-442F-4449-8813-845B7B3FD1BB}" type="slidenum">
              <a:rPr lang="en-US" sz="1200">
                <a:latin typeface="Calibri" pitchFamily="34" charset="0"/>
                <a:ea typeface="ＭＳ Ｐゴシック" pitchFamily="34" charset="-128"/>
              </a:rPr>
              <a:pPr algn="r" defTabSz="456491"/>
              <a:t>65</a:t>
            </a:fld>
            <a:endParaRPr lang="en-US" sz="1200">
              <a:latin typeface="Calibri" pitchFamily="34" charset="0"/>
              <a:ea typeface="ＭＳ Ｐゴシック" pitchFamily="34" charset="-128"/>
            </a:endParaRPr>
          </a:p>
        </p:txBody>
      </p:sp>
      <p:sp>
        <p:nvSpPr>
          <p:cNvPr id="903172"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456491"/>
            <a:fld id="{B7E477AA-B867-47AA-9A21-F308B764025B}" type="slidenum">
              <a:rPr lang="en-US" sz="1200">
                <a:latin typeface="Calibri" pitchFamily="34" charset="0"/>
                <a:ea typeface="ＭＳ Ｐゴシック" pitchFamily="34" charset="-128"/>
              </a:rPr>
              <a:pPr algn="r" defTabSz="456491"/>
              <a:t>65</a:t>
            </a:fld>
            <a:endParaRPr lang="en-US" sz="1200">
              <a:latin typeface="Calibri" pitchFamily="34" charset="0"/>
              <a:ea typeface="ＭＳ Ｐゴシック" pitchFamily="34" charset="-128"/>
            </a:endParaRPr>
          </a:p>
        </p:txBody>
      </p:sp>
      <p:sp>
        <p:nvSpPr>
          <p:cNvPr id="903173" name="Rectangle 2"/>
          <p:cNvSpPr>
            <a:spLocks noGrp="1" noRot="1" noChangeAspect="1" noChangeArrowheads="1" noTextEdit="1"/>
          </p:cNvSpPr>
          <p:nvPr>
            <p:ph type="sldImg"/>
          </p:nvPr>
        </p:nvSpPr>
        <p:spPr bwMode="auto">
          <a:xfrm>
            <a:off x="1536700" y="685800"/>
            <a:ext cx="3251200" cy="2438400"/>
          </a:xfrm>
          <a:prstGeom prst="rect">
            <a:avLst/>
          </a:prstGeom>
          <a:solidFill>
            <a:srgbClr val="FFFFFF"/>
          </a:solidFill>
          <a:ln>
            <a:solidFill>
              <a:srgbClr val="000000"/>
            </a:solidFill>
            <a:miter lim="800000"/>
            <a:headEnd/>
            <a:tailEnd/>
          </a:ln>
        </p:spPr>
      </p:sp>
      <p:sp>
        <p:nvSpPr>
          <p:cNvPr id="903174" name="Rectangle 3"/>
          <p:cNvSpPr>
            <a:spLocks noGrp="1" noChangeArrowheads="1"/>
          </p:cNvSpPr>
          <p:nvPr>
            <p:ph type="body" idx="1"/>
          </p:nvPr>
        </p:nvSpPr>
        <p:spPr bwMode="auto">
          <a:xfrm>
            <a:off x="913805" y="3429001"/>
            <a:ext cx="5030391" cy="5028595"/>
          </a:xfrm>
          <a:prstGeom prst="rect">
            <a:avLst/>
          </a:prstGeom>
          <a:solidFill>
            <a:srgbClr val="FFFFFF"/>
          </a:solidFill>
          <a:ln>
            <a:solidFill>
              <a:srgbClr val="000000"/>
            </a:solidFill>
            <a:miter lim="800000"/>
            <a:headEnd/>
            <a:tailEnd/>
          </a:ln>
        </p:spPr>
        <p:txBody>
          <a:bodyPr lIns="91432" tIns="45716" rIns="91432" bIns="45716"/>
          <a:lstStyle/>
          <a:p>
            <a:pPr defTabSz="432465">
              <a:spcBef>
                <a:spcPct val="0"/>
              </a:spcBef>
            </a:pPr>
            <a:endParaRPr lang="en-US"/>
          </a:p>
        </p:txBody>
      </p:sp>
      <p:sp>
        <p:nvSpPr>
          <p:cNvPr id="903175" name="Date Placeholder 5"/>
          <p:cNvSpPr txBox="1">
            <a:spLocks noGrp="1"/>
          </p:cNvSpPr>
          <p:nvPr/>
        </p:nvSpPr>
        <p:spPr bwMode="auto">
          <a:xfrm>
            <a:off x="3884414" y="1"/>
            <a:ext cx="2972098" cy="456595"/>
          </a:xfrm>
          <a:prstGeom prst="rect">
            <a:avLst/>
          </a:prstGeom>
          <a:noFill/>
          <a:ln w="9525">
            <a:noFill/>
            <a:miter lim="800000"/>
            <a:headEnd/>
            <a:tailEnd/>
          </a:ln>
        </p:spPr>
        <p:txBody>
          <a:bodyPr lIns="91432" tIns="45716" rIns="91432" bIns="45716"/>
          <a:lstStyle/>
          <a:p>
            <a:pPr algn="r" defTabSz="456491"/>
            <a:endParaRPr lang="en-US" sz="1200">
              <a:latin typeface="Calibri" pitchFamily="34" charset="0"/>
              <a:ea typeface="ＭＳ Ｐゴシック" pitchFamily="34" charset="-128"/>
            </a:endParaRPr>
          </a:p>
        </p:txBody>
      </p:sp>
      <p:sp>
        <p:nvSpPr>
          <p:cNvPr id="903176" name="Footer Placeholder 6"/>
          <p:cNvSpPr txBox="1">
            <a:spLocks noGrp="1"/>
          </p:cNvSpPr>
          <p:nvPr/>
        </p:nvSpPr>
        <p:spPr bwMode="auto">
          <a:xfrm>
            <a:off x="0" y="8685894"/>
            <a:ext cx="2972098" cy="456595"/>
          </a:xfrm>
          <a:prstGeom prst="rect">
            <a:avLst/>
          </a:prstGeom>
          <a:noFill/>
          <a:ln w="9525">
            <a:noFill/>
            <a:miter lim="800000"/>
            <a:headEnd/>
            <a:tailEnd/>
          </a:ln>
        </p:spPr>
        <p:txBody>
          <a:bodyPr lIns="91432" tIns="45716" rIns="91432" bIns="45716" anchor="b"/>
          <a:lstStyle/>
          <a:p>
            <a:pPr defTabSz="456491"/>
            <a:r>
              <a:rPr lang="en-US" sz="1200">
                <a:latin typeface="Calibri" pitchFamily="34" charset="0"/>
                <a:ea typeface="ＭＳ Ｐゴシック" pitchFamily="34" charset="-128"/>
              </a:rPr>
              <a:t>State Support Team Region 8, May 2008</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D1FC6-A5EF-40E4-84C1-D8EFC9652DA2}" type="slidenum">
              <a:rPr lang="en-US"/>
              <a:pPr/>
              <a:t>66</a:t>
            </a:fld>
            <a:endParaRPr lang="en-US"/>
          </a:p>
        </p:txBody>
      </p:sp>
      <p:sp>
        <p:nvSpPr>
          <p:cNvPr id="83558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835587"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lIns="89859" tIns="44930" rIns="89859" bIns="44930"/>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F8D1272-836B-407A-9842-A2F4B8A7FE4A}" type="slidenum">
              <a:rPr lang="en-US"/>
              <a:pPr/>
              <a:t>67</a:t>
            </a:fld>
            <a:endParaRPr lang="en-US"/>
          </a:p>
        </p:txBody>
      </p:sp>
      <p:sp>
        <p:nvSpPr>
          <p:cNvPr id="946178" name="Slide Image Placeholder 1"/>
          <p:cNvSpPr>
            <a:spLocks noGrp="1" noRot="1" noChangeAspect="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46179" name="Notes Placeholder 2"/>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endParaRPr lang="en-US"/>
          </a:p>
        </p:txBody>
      </p:sp>
      <p:sp>
        <p:nvSpPr>
          <p:cNvPr id="946180"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F028EC2C-CEFF-485D-8831-AAC367498101}" type="slidenum">
              <a:rPr lang="en-US" sz="1200">
                <a:latin typeface="Arial" pitchFamily="34" charset="0"/>
                <a:cs typeface="Arial" pitchFamily="34" charset="0"/>
              </a:rPr>
              <a:pPr algn="r" defTabSz="914485"/>
              <a:t>67</a:t>
            </a:fld>
            <a:endParaRPr lang="en-US" sz="1200">
              <a:latin typeface="Arial" pitchFamily="34" charset="0"/>
              <a:cs typeface="Arial" pitchFamily="34" charset="0"/>
            </a:endParaRPr>
          </a:p>
        </p:txBody>
      </p:sp>
      <p:sp>
        <p:nvSpPr>
          <p:cNvPr id="946181" name="Date Placeholder 4"/>
          <p:cNvSpPr txBox="1">
            <a:spLocks noGrp="1"/>
          </p:cNvSpPr>
          <p:nvPr/>
        </p:nvSpPr>
        <p:spPr bwMode="auto">
          <a:xfrm>
            <a:off x="3884414" y="1"/>
            <a:ext cx="2972098" cy="456595"/>
          </a:xfrm>
          <a:prstGeom prst="rect">
            <a:avLst/>
          </a:prstGeom>
          <a:noFill/>
          <a:ln w="9525">
            <a:noFill/>
            <a:miter lim="800000"/>
            <a:headEnd/>
            <a:tailEnd/>
          </a:ln>
        </p:spPr>
        <p:txBody>
          <a:bodyPr lIns="91432" tIns="45716" rIns="91432" bIns="45716"/>
          <a:lstStyle/>
          <a:p>
            <a:pPr algn="r" defTabSz="914485"/>
            <a:endParaRPr lang="en-US" sz="1200">
              <a:latin typeface="Arial" pitchFamily="34" charset="0"/>
              <a:cs typeface="Arial" pitchFamily="34" charset="0"/>
            </a:endParaRPr>
          </a:p>
        </p:txBody>
      </p:sp>
      <p:sp>
        <p:nvSpPr>
          <p:cNvPr id="946182" name="Footer Placeholder 5"/>
          <p:cNvSpPr txBox="1">
            <a:spLocks noGrp="1"/>
          </p:cNvSpPr>
          <p:nvPr/>
        </p:nvSpPr>
        <p:spPr bwMode="auto">
          <a:xfrm>
            <a:off x="0" y="8685894"/>
            <a:ext cx="2972098" cy="456595"/>
          </a:xfrm>
          <a:prstGeom prst="rect">
            <a:avLst/>
          </a:prstGeom>
          <a:noFill/>
          <a:ln w="9525">
            <a:noFill/>
            <a:miter lim="800000"/>
            <a:headEnd/>
            <a:tailEnd/>
          </a:ln>
        </p:spPr>
        <p:txBody>
          <a:bodyPr lIns="91432" tIns="45716" rIns="91432" bIns="45716" anchor="b"/>
          <a:lstStyle/>
          <a:p>
            <a:pPr defTabSz="914485"/>
            <a:r>
              <a:rPr lang="en-US" sz="1200">
                <a:latin typeface="Arial" pitchFamily="34" charset="0"/>
                <a:cs typeface="Arial" pitchFamily="34" charset="0"/>
              </a:rPr>
              <a:t>State Support Team Region 8, May 2008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7BC31-D73D-4A78-85BA-B64DD318BA24}" type="slidenum">
              <a:rPr lang="en-US"/>
              <a:pPr/>
              <a:t>68</a:t>
            </a:fld>
            <a:endParaRPr lang="en-US"/>
          </a:p>
        </p:txBody>
      </p:sp>
      <p:sp>
        <p:nvSpPr>
          <p:cNvPr id="899074" name="Rectangle 2"/>
          <p:cNvSpPr>
            <a:spLocks noGrp="1" noRot="1" noChangeAspect="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99075" name="Rectangle 3"/>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9347" name="Rectangle 3"/>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C168D-6498-4781-B51B-F964B794FE67}" type="slidenum">
              <a:rPr lang="en-US"/>
              <a:pPr/>
              <a:t>69</a:t>
            </a:fld>
            <a:endParaRPr lang="en-US"/>
          </a:p>
        </p:txBody>
      </p:sp>
      <p:sp>
        <p:nvSpPr>
          <p:cNvPr id="93389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33891"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lIns="91427" tIns="45713" rIns="91427" bIns="45713"/>
          <a:lstStyle/>
          <a:p>
            <a:pPr defTabSz="432465">
              <a:spcBef>
                <a:spcPct val="0"/>
              </a:spcBef>
            </a:pPr>
            <a:endParaRPr lang="en-US" sz="1700">
              <a:latin typeface="Arial"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859-8477-4938-BBF2-0BBEBD8157E3}" type="slidenum">
              <a:rPr lang="en-US"/>
              <a:pPr/>
              <a:t>70</a:t>
            </a:fld>
            <a:endParaRPr lang="en-US"/>
          </a:p>
        </p:txBody>
      </p:sp>
      <p:sp>
        <p:nvSpPr>
          <p:cNvPr id="93593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35939"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lIns="91427" tIns="45713" rIns="91427" bIns="45713"/>
          <a:lstStyle/>
          <a:p>
            <a:pPr>
              <a:spcBef>
                <a:spcPct val="0"/>
              </a:spcBef>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DF1B2-16A7-44D7-B99A-57EB728D23AA}" type="slidenum">
              <a:rPr lang="en-US"/>
              <a:pPr/>
              <a:t>71</a:t>
            </a:fld>
            <a:endParaRPr lang="en-US"/>
          </a:p>
        </p:txBody>
      </p:sp>
      <p:sp>
        <p:nvSpPr>
          <p:cNvPr id="93798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37987"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lIns="91427" tIns="45713" rIns="91427" bIns="45713"/>
          <a:lstStyle/>
          <a:p>
            <a:pPr>
              <a:spcBef>
                <a:spcPct val="0"/>
              </a:spcBef>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9BB8DE86-80B0-48C2-9D28-7BB7A28398A0}" type="slidenum">
              <a:rPr lang="en-US"/>
              <a:pPr/>
              <a:t>72</a:t>
            </a:fld>
            <a:endParaRPr lang="en-US"/>
          </a:p>
        </p:txBody>
      </p:sp>
      <p:sp>
        <p:nvSpPr>
          <p:cNvPr id="940034" name="Slide Image Placeholder 1"/>
          <p:cNvSpPr>
            <a:spLocks noGrp="1" noRot="1" noChangeAspect="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40035" name="Notes Placeholder 2"/>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pPr>
              <a:spcBef>
                <a:spcPct val="0"/>
              </a:spcBef>
            </a:pPr>
            <a:endParaRPr lang="en-US" sz="1700">
              <a:latin typeface="Arial" pitchFamily="34" charset="0"/>
              <a:ea typeface="ＭＳ Ｐゴシック" pitchFamily="34" charset="-128"/>
            </a:endParaRPr>
          </a:p>
        </p:txBody>
      </p:sp>
      <p:sp>
        <p:nvSpPr>
          <p:cNvPr id="940036"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64226101-2F85-4F86-A53A-A007375F418E}" type="slidenum">
              <a:rPr lang="en-US" sz="1200">
                <a:latin typeface="Arial" pitchFamily="34" charset="0"/>
                <a:cs typeface="Arial" pitchFamily="34" charset="0"/>
              </a:rPr>
              <a:pPr algn="r" defTabSz="914485"/>
              <a:t>72</a:t>
            </a:fld>
            <a:endParaRPr lang="en-US" sz="1200">
              <a:latin typeface="Arial" pitchFamily="34" charset="0"/>
              <a:cs typeface="Arial" pitchFamily="34" charset="0"/>
            </a:endParaRPr>
          </a:p>
        </p:txBody>
      </p:sp>
      <p:sp>
        <p:nvSpPr>
          <p:cNvPr id="940037" name="Date Placeholder 4"/>
          <p:cNvSpPr txBox="1">
            <a:spLocks noGrp="1"/>
          </p:cNvSpPr>
          <p:nvPr/>
        </p:nvSpPr>
        <p:spPr bwMode="auto">
          <a:xfrm>
            <a:off x="3884414" y="1"/>
            <a:ext cx="2972098" cy="456595"/>
          </a:xfrm>
          <a:prstGeom prst="rect">
            <a:avLst/>
          </a:prstGeom>
          <a:noFill/>
          <a:ln w="9525">
            <a:noFill/>
            <a:miter lim="800000"/>
            <a:headEnd/>
            <a:tailEnd/>
          </a:ln>
        </p:spPr>
        <p:txBody>
          <a:bodyPr lIns="91432" tIns="45716" rIns="91432" bIns="45716"/>
          <a:lstStyle/>
          <a:p>
            <a:pPr algn="r" defTabSz="914485"/>
            <a:endParaRPr lang="en-US" sz="1200">
              <a:latin typeface="Arial" pitchFamily="34" charset="0"/>
              <a:cs typeface="Arial" pitchFamily="34" charset="0"/>
            </a:endParaRPr>
          </a:p>
        </p:txBody>
      </p:sp>
      <p:sp>
        <p:nvSpPr>
          <p:cNvPr id="940038" name="Footer Placeholder 5"/>
          <p:cNvSpPr txBox="1">
            <a:spLocks noGrp="1"/>
          </p:cNvSpPr>
          <p:nvPr/>
        </p:nvSpPr>
        <p:spPr bwMode="auto">
          <a:xfrm>
            <a:off x="0" y="8685894"/>
            <a:ext cx="2972098" cy="456595"/>
          </a:xfrm>
          <a:prstGeom prst="rect">
            <a:avLst/>
          </a:prstGeom>
          <a:noFill/>
          <a:ln w="9525">
            <a:noFill/>
            <a:miter lim="800000"/>
            <a:headEnd/>
            <a:tailEnd/>
          </a:ln>
        </p:spPr>
        <p:txBody>
          <a:bodyPr lIns="91432" tIns="45716" rIns="91432" bIns="45716" anchor="b"/>
          <a:lstStyle/>
          <a:p>
            <a:pPr defTabSz="914485"/>
            <a:r>
              <a:rPr lang="en-US" sz="1200">
                <a:latin typeface="Arial" pitchFamily="34" charset="0"/>
                <a:cs typeface="Arial" pitchFamily="34" charset="0"/>
              </a:rPr>
              <a:t>State Support Team Region 8, May 2008</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71D89F6-8656-4EA8-9DAF-F93051FCE209}" type="slidenum">
              <a:rPr lang="en-US"/>
              <a:pPr/>
              <a:t>73</a:t>
            </a:fld>
            <a:endParaRPr lang="en-US"/>
          </a:p>
        </p:txBody>
      </p:sp>
      <p:sp>
        <p:nvSpPr>
          <p:cNvPr id="942082" name="Slide Image Placeholder 1"/>
          <p:cNvSpPr>
            <a:spLocks noGrp="1" noRot="1" noChangeAspect="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42083" name="Notes Placeholder 2"/>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endParaRPr lang="en-US"/>
          </a:p>
        </p:txBody>
      </p:sp>
      <p:sp>
        <p:nvSpPr>
          <p:cNvPr id="942084"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7823FF76-91F9-4A59-A448-B9601B9DE041}" type="slidenum">
              <a:rPr lang="en-US" sz="1200">
                <a:latin typeface="Arial" pitchFamily="34" charset="0"/>
                <a:cs typeface="Arial" pitchFamily="34" charset="0"/>
              </a:rPr>
              <a:pPr algn="r" defTabSz="914485"/>
              <a:t>73</a:t>
            </a:fld>
            <a:endParaRPr lang="en-US" sz="1200">
              <a:latin typeface="Arial" pitchFamily="34" charset="0"/>
              <a:cs typeface="Arial" pitchFamily="34" charset="0"/>
            </a:endParaRPr>
          </a:p>
        </p:txBody>
      </p:sp>
      <p:sp>
        <p:nvSpPr>
          <p:cNvPr id="942085" name="Date Placeholder 4"/>
          <p:cNvSpPr txBox="1">
            <a:spLocks noGrp="1"/>
          </p:cNvSpPr>
          <p:nvPr/>
        </p:nvSpPr>
        <p:spPr bwMode="auto">
          <a:xfrm>
            <a:off x="3884414" y="1"/>
            <a:ext cx="2972098" cy="456595"/>
          </a:xfrm>
          <a:prstGeom prst="rect">
            <a:avLst/>
          </a:prstGeom>
          <a:noFill/>
          <a:ln w="9525">
            <a:noFill/>
            <a:miter lim="800000"/>
            <a:headEnd/>
            <a:tailEnd/>
          </a:ln>
        </p:spPr>
        <p:txBody>
          <a:bodyPr lIns="91432" tIns="45716" rIns="91432" bIns="45716"/>
          <a:lstStyle/>
          <a:p>
            <a:pPr algn="r" defTabSz="914485"/>
            <a:endParaRPr lang="en-US" sz="1200">
              <a:latin typeface="Arial" pitchFamily="34" charset="0"/>
              <a:cs typeface="Arial" pitchFamily="34" charset="0"/>
            </a:endParaRPr>
          </a:p>
        </p:txBody>
      </p:sp>
      <p:sp>
        <p:nvSpPr>
          <p:cNvPr id="942086" name="Footer Placeholder 5"/>
          <p:cNvSpPr txBox="1">
            <a:spLocks noGrp="1"/>
          </p:cNvSpPr>
          <p:nvPr/>
        </p:nvSpPr>
        <p:spPr bwMode="auto">
          <a:xfrm>
            <a:off x="0" y="8685894"/>
            <a:ext cx="2972098" cy="456595"/>
          </a:xfrm>
          <a:prstGeom prst="rect">
            <a:avLst/>
          </a:prstGeom>
          <a:noFill/>
          <a:ln w="9525">
            <a:noFill/>
            <a:miter lim="800000"/>
            <a:headEnd/>
            <a:tailEnd/>
          </a:ln>
        </p:spPr>
        <p:txBody>
          <a:bodyPr lIns="91432" tIns="45716" rIns="91432" bIns="45716" anchor="b"/>
          <a:lstStyle/>
          <a:p>
            <a:pPr defTabSz="914485"/>
            <a:r>
              <a:rPr lang="en-US" sz="1200">
                <a:latin typeface="Arial" pitchFamily="34" charset="0"/>
                <a:cs typeface="Arial" pitchFamily="34" charset="0"/>
              </a:rPr>
              <a:t>State Support Team Region 8, May 2008</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81759-0877-4814-A490-DE640D3CABBE}" type="slidenum">
              <a:rPr lang="en-US"/>
              <a:pPr/>
              <a:t>74</a:t>
            </a:fld>
            <a:endParaRPr lang="en-US"/>
          </a:p>
        </p:txBody>
      </p:sp>
      <p:sp>
        <p:nvSpPr>
          <p:cNvPr id="888834" name="Rectangle 2"/>
          <p:cNvSpPr>
            <a:spLocks noGrp="1" noRot="1" noChangeAspect="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88835" name="Rectangle 3"/>
          <p:cNvSpPr>
            <a:spLocks noGrp="1"/>
          </p:cNvSpPr>
          <p:nvPr>
            <p:ph type="body" idx="1"/>
          </p:nvPr>
        </p:nvSpPr>
        <p:spPr bwMode="auto">
          <a:xfrm>
            <a:off x="686098" y="4343704"/>
            <a:ext cx="5485805" cy="4113892"/>
          </a:xfrm>
          <a:prstGeom prst="rect">
            <a:avLst/>
          </a:prstGeom>
          <a:noFill/>
          <a:ln>
            <a:solidFill>
              <a:srgbClr val="000000"/>
            </a:solidFill>
            <a:miter lim="800000"/>
            <a:headEnd/>
            <a:tailEnd/>
          </a:ln>
        </p:spPr>
        <p:txBody>
          <a:bodyPr lIns="91432" tIns="45716" rIns="91432" bIns="45716"/>
          <a:lstStyle/>
          <a:p>
            <a:pPr defTabSz="432465">
              <a:spcBef>
                <a:spcPct val="0"/>
              </a:spcBef>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592A3CB-BC0E-461F-9906-21FD22ED400D}" type="slidenum">
              <a:rPr lang="en-US"/>
              <a:pPr/>
              <a:t>75</a:t>
            </a:fld>
            <a:endParaRPr lang="en-US"/>
          </a:p>
        </p:txBody>
      </p:sp>
      <p:sp>
        <p:nvSpPr>
          <p:cNvPr id="89088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24" tIns="45712" rIns="91424" bIns="45712" anchor="b"/>
          <a:lstStyle/>
          <a:p>
            <a:pPr algn="r" defTabSz="914485"/>
            <a:fld id="{21189A86-0EC3-472D-8CFC-3A7C0C53A437}" type="slidenum">
              <a:rPr lang="en-US" sz="1200">
                <a:latin typeface="Calibri" pitchFamily="34" charset="0"/>
                <a:cs typeface="Arial" pitchFamily="34" charset="0"/>
              </a:rPr>
              <a:pPr algn="r" defTabSz="914485"/>
              <a:t>75</a:t>
            </a:fld>
            <a:endParaRPr lang="en-US" sz="1200">
              <a:latin typeface="Calibri" pitchFamily="34" charset="0"/>
              <a:cs typeface="Arial" pitchFamily="34" charset="0"/>
            </a:endParaRPr>
          </a:p>
        </p:txBody>
      </p:sp>
      <p:sp>
        <p:nvSpPr>
          <p:cNvPr id="890883"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24" tIns="45712" rIns="91424" bIns="45712" anchor="b"/>
          <a:lstStyle/>
          <a:p>
            <a:pPr algn="r" defTabSz="914485"/>
            <a:fld id="{01F842ED-4BAF-41E1-81CC-736B66D0F9BD}" type="slidenum">
              <a:rPr lang="en-US" sz="1200">
                <a:latin typeface="Calibri" pitchFamily="34" charset="0"/>
                <a:cs typeface="Arial" pitchFamily="34" charset="0"/>
              </a:rPr>
              <a:pPr algn="r" defTabSz="914485"/>
              <a:t>75</a:t>
            </a:fld>
            <a:endParaRPr lang="en-US" sz="1200">
              <a:latin typeface="Calibri" pitchFamily="34" charset="0"/>
              <a:cs typeface="Arial" pitchFamily="34" charset="0"/>
            </a:endParaRPr>
          </a:p>
        </p:txBody>
      </p:sp>
      <p:sp>
        <p:nvSpPr>
          <p:cNvPr id="890884" name="Rectangle 2050"/>
          <p:cNvSpPr>
            <a:spLocks noGrp="1" noRot="1" noChangeAspect="1" noChangeArrowheads="1" noTextEdit="1"/>
          </p:cNvSpPr>
          <p:nvPr>
            <p:ph type="sldImg"/>
          </p:nvPr>
        </p:nvSpPr>
        <p:spPr bwMode="auto">
          <a:xfrm>
            <a:off x="1536700" y="685800"/>
            <a:ext cx="3251200" cy="2438400"/>
          </a:xfrm>
          <a:prstGeom prst="rect">
            <a:avLst/>
          </a:prstGeom>
          <a:solidFill>
            <a:srgbClr val="FFFFFF"/>
          </a:solidFill>
          <a:ln>
            <a:solidFill>
              <a:srgbClr val="000000"/>
            </a:solidFill>
            <a:miter lim="800000"/>
            <a:headEnd/>
            <a:tailEnd/>
          </a:ln>
        </p:spPr>
      </p:sp>
      <p:sp>
        <p:nvSpPr>
          <p:cNvPr id="890885" name="Rectangle 2051"/>
          <p:cNvSpPr>
            <a:spLocks noGrp="1" noChangeArrowheads="1"/>
          </p:cNvSpPr>
          <p:nvPr>
            <p:ph type="body" idx="1"/>
          </p:nvPr>
        </p:nvSpPr>
        <p:spPr bwMode="auto">
          <a:xfrm>
            <a:off x="913805" y="3429001"/>
            <a:ext cx="5030391" cy="5028595"/>
          </a:xfrm>
          <a:prstGeom prst="rect">
            <a:avLst/>
          </a:prstGeom>
          <a:solidFill>
            <a:srgbClr val="FFFFFF"/>
          </a:solidFill>
          <a:ln>
            <a:solidFill>
              <a:srgbClr val="000000"/>
            </a:solidFill>
            <a:miter lim="800000"/>
            <a:headEnd/>
            <a:tailEnd/>
          </a:ln>
        </p:spPr>
        <p:txBody>
          <a:bodyPr lIns="91424" tIns="45712" rIns="91424" bIns="45712"/>
          <a:lstStyle/>
          <a:p>
            <a:pPr defTabSz="818381">
              <a:spcBef>
                <a:spcPct val="0"/>
              </a:spcBef>
            </a:pPr>
            <a:endParaRPr lang="en-US" sz="1600">
              <a:latin typeface="Arial" pitchFamily="34" charset="0"/>
            </a:endParaRPr>
          </a:p>
        </p:txBody>
      </p:sp>
      <p:sp>
        <p:nvSpPr>
          <p:cNvPr id="890886" name="Date Placeholder 5"/>
          <p:cNvSpPr txBox="1">
            <a:spLocks noGrp="1"/>
          </p:cNvSpPr>
          <p:nvPr/>
        </p:nvSpPr>
        <p:spPr bwMode="auto">
          <a:xfrm>
            <a:off x="3884414" y="1"/>
            <a:ext cx="2972098" cy="456595"/>
          </a:xfrm>
          <a:prstGeom prst="rect">
            <a:avLst/>
          </a:prstGeom>
          <a:noFill/>
          <a:ln w="9525">
            <a:noFill/>
            <a:miter lim="800000"/>
            <a:headEnd/>
            <a:tailEnd/>
          </a:ln>
        </p:spPr>
        <p:txBody>
          <a:bodyPr lIns="91424" tIns="45712" rIns="91424" bIns="45712"/>
          <a:lstStyle/>
          <a:p>
            <a:pPr algn="r" defTabSz="914485"/>
            <a:endParaRPr lang="en-US" sz="1200">
              <a:latin typeface="Calibri" pitchFamily="34" charset="0"/>
              <a:cs typeface="Arial" pitchFamily="34" charset="0"/>
            </a:endParaRPr>
          </a:p>
        </p:txBody>
      </p:sp>
      <p:sp>
        <p:nvSpPr>
          <p:cNvPr id="890887" name="Footer Placeholder 6"/>
          <p:cNvSpPr txBox="1">
            <a:spLocks noGrp="1"/>
          </p:cNvSpPr>
          <p:nvPr/>
        </p:nvSpPr>
        <p:spPr bwMode="auto">
          <a:xfrm>
            <a:off x="0" y="8685894"/>
            <a:ext cx="2972098" cy="456595"/>
          </a:xfrm>
          <a:prstGeom prst="rect">
            <a:avLst/>
          </a:prstGeom>
          <a:noFill/>
          <a:ln w="9525">
            <a:noFill/>
            <a:miter lim="800000"/>
            <a:headEnd/>
            <a:tailEnd/>
          </a:ln>
        </p:spPr>
        <p:txBody>
          <a:bodyPr lIns="91424" tIns="45712" rIns="91424" bIns="45712" anchor="b"/>
          <a:lstStyle/>
          <a:p>
            <a:pPr defTabSz="914485"/>
            <a:r>
              <a:rPr lang="en-US" sz="1200">
                <a:latin typeface="Calibri" pitchFamily="34" charset="0"/>
                <a:cs typeface="Arial" pitchFamily="34" charset="0"/>
              </a:rPr>
              <a:t>State Support Team Region 8, May 2008</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62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1435" tIns="45718" rIns="91435" bIns="45718"/>
          <a:lstStyle/>
          <a:p>
            <a:pPr defTabSz="914400"/>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A5EE64B1-4704-4B40-9721-095D65752680}" type="slidenum">
              <a:rPr lang="en-US" sz="1200">
                <a:latin typeface="Times New Roman" pitchFamily="18" charset="0"/>
                <a:cs typeface="Arial" pitchFamily="34" charset="0"/>
              </a:rPr>
              <a:pPr algn="r" defTabSz="914400" eaLnBrk="0" hangingPunct="0"/>
              <a:t>77</a:t>
            </a:fld>
            <a:endParaRPr lang="en-US" sz="1200">
              <a:latin typeface="Times New Roman" pitchFamily="18" charset="0"/>
              <a:cs typeface="Arial" pitchFamily="34" charset="0"/>
            </a:endParaRPr>
          </a:p>
        </p:txBody>
      </p:sp>
      <p:sp>
        <p:nvSpPr>
          <p:cNvPr id="6082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82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030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defTabSz="914400"/>
            <a:r>
              <a:rPr lang="en-US" smtClean="0"/>
              <a:t>Example of a developmental goal Level II, Social Area, Strand 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3E48F4E6-52CF-4417-BBA1-C648210E7D92}" type="slidenum">
              <a:rPr lang="en-US" sz="1200">
                <a:latin typeface="Times New Roman" pitchFamily="18" charset="0"/>
                <a:cs typeface="Arial" pitchFamily="34" charset="0"/>
              </a:rPr>
              <a:pPr algn="r" defTabSz="914400" eaLnBrk="0" hangingPunct="0"/>
              <a:t>79</a:t>
            </a:fld>
            <a:endParaRPr lang="en-US" sz="1200">
              <a:latin typeface="Times New Roman" pitchFamily="18" charset="0"/>
              <a:cs typeface="Arial" pitchFamily="34" charset="0"/>
            </a:endParaRPr>
          </a:p>
        </p:txBody>
      </p:sp>
      <p:sp>
        <p:nvSpPr>
          <p:cNvPr id="6123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23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03"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defTabSz="914400"/>
            <a:r>
              <a:rPr lang="en-US" smtClean="0"/>
              <a:t>Example of an additive goal from Level II, Social Area, Strand 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17BF556-86DA-4637-8839-DAFA5C69A912}" type="slidenum">
              <a:rPr lang="en-US" sz="1200">
                <a:latin typeface="Times New Roman" pitchFamily="18" charset="0"/>
              </a:rPr>
              <a:pPr algn="r" eaLnBrk="0" hangingPunct="0"/>
              <a:t>81</a:t>
            </a:fld>
            <a:endParaRPr lang="en-US" sz="1200">
              <a:latin typeface="Times New Roman" pitchFamily="18" charset="0"/>
            </a:endParaRPr>
          </a:p>
        </p:txBody>
      </p:sp>
      <p:sp>
        <p:nvSpPr>
          <p:cNvPr id="809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FAAB0D-D7E8-4685-9C9D-94B8D99484C4}" type="slidenum">
              <a:rPr lang="en-US" sz="1200">
                <a:latin typeface="Calibri" pitchFamily="34" charset="0"/>
              </a:rPr>
              <a:pPr algn="r"/>
              <a:t>81</a:t>
            </a:fld>
            <a:endParaRPr lang="en-US" sz="1200">
              <a:latin typeface="Calibri" pitchFamily="34" charset="0"/>
            </a:endParaRPr>
          </a:p>
        </p:txBody>
      </p:sp>
      <p:sp>
        <p:nvSpPr>
          <p:cNvPr id="80998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C7F8850-A678-41D9-BE2C-3345254435B2}" type="slidenum">
              <a:rPr lang="en-US" sz="1200">
                <a:latin typeface="Calibri" pitchFamily="34" charset="0"/>
              </a:rPr>
              <a:pPr algn="r"/>
              <a:t>81</a:t>
            </a:fld>
            <a:endParaRPr lang="en-US" sz="1200">
              <a:latin typeface="Calibri" pitchFamily="34" charset="0"/>
            </a:endParaRPr>
          </a:p>
        </p:txBody>
      </p:sp>
      <p:sp>
        <p:nvSpPr>
          <p:cNvPr id="809989" name="Rectangle 2"/>
          <p:cNvSpPr>
            <a:spLocks noGrp="1" noRot="1" noChangeAspect="1" noChangeArrowheads="1" noTextEdit="1"/>
          </p:cNvSpPr>
          <p:nvPr>
            <p:ph type="sldImg"/>
          </p:nvPr>
        </p:nvSpPr>
        <p:spPr bwMode="auto">
          <a:xfrm>
            <a:off x="1536700" y="685800"/>
            <a:ext cx="3251200" cy="2438400"/>
          </a:xfrm>
          <a:prstGeom prst="rect">
            <a:avLst/>
          </a:prstGeom>
          <a:solidFill>
            <a:srgbClr val="FFFFFF"/>
          </a:solidFill>
          <a:ln>
            <a:solidFill>
              <a:srgbClr val="000000"/>
            </a:solidFill>
            <a:miter lim="800000"/>
            <a:headEnd/>
            <a:tailEnd/>
          </a:ln>
        </p:spPr>
      </p:sp>
      <p:sp>
        <p:nvSpPr>
          <p:cNvPr id="809990" name="Rectangle 3"/>
          <p:cNvSpPr>
            <a:spLocks noGrp="1" noChangeArrowheads="1"/>
          </p:cNvSpPr>
          <p:nvPr>
            <p:ph type="body" idx="1"/>
          </p:nvPr>
        </p:nvSpPr>
        <p:spPr bwMode="auto">
          <a:xfrm>
            <a:off x="914400" y="3429000"/>
            <a:ext cx="5029200" cy="5029200"/>
          </a:xfrm>
          <a:prstGeom prst="rect">
            <a:avLst/>
          </a:prstGeom>
          <a:solidFill>
            <a:srgbClr val="FFFFFF"/>
          </a:solidFill>
          <a:ln>
            <a:solidFill>
              <a:srgbClr val="000000"/>
            </a:solidFill>
            <a:miter lim="800000"/>
            <a:headEnd/>
            <a:tailEnd/>
          </a:ln>
        </p:spPr>
        <p:txBody>
          <a:bodyPr/>
          <a:lstStyle/>
          <a:p>
            <a:pPr eaLnBrk="1" hangingPunct="1">
              <a:spcBef>
                <a:spcPct val="0"/>
              </a:spcBef>
            </a:pPr>
            <a:endParaRPr lang="en-US" sz="1800" smtClean="0">
              <a:latin typeface="Arial" pitchFamily="34" charset="0"/>
            </a:endParaRPr>
          </a:p>
        </p:txBody>
      </p:sp>
      <p:sp>
        <p:nvSpPr>
          <p:cNvPr id="809991" name="Date Placeholder 5"/>
          <p:cNvSpPr txBox="1">
            <a:spLocks noGrp="1"/>
          </p:cNvSpPr>
          <p:nvPr/>
        </p:nvSpPr>
        <p:spPr bwMode="auto">
          <a:xfrm>
            <a:off x="3884613" y="0"/>
            <a:ext cx="2971800" cy="457200"/>
          </a:xfrm>
          <a:prstGeom prst="rect">
            <a:avLst/>
          </a:prstGeom>
          <a:noFill/>
          <a:ln w="9525">
            <a:noFill/>
            <a:miter lim="800000"/>
            <a:headEnd/>
            <a:tailEnd/>
          </a:ln>
        </p:spPr>
        <p:txBody>
          <a:bodyPr/>
          <a:lstStyle/>
          <a:p>
            <a:pPr algn="r"/>
            <a:endParaRPr lang="en-US" sz="1200">
              <a:latin typeface="Calibri" pitchFamily="34" charset="0"/>
            </a:endParaRPr>
          </a:p>
        </p:txBody>
      </p:sp>
      <p:sp>
        <p:nvSpPr>
          <p:cNvPr id="809992" name="Footer Placeholder 6"/>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State Support Team Region 8, May 2008</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EAE99A2-4BC5-448C-BEAD-4FBC5CB3B687}" type="slidenum">
              <a:rPr lang="en-US" sz="1200">
                <a:latin typeface="Times New Roman" pitchFamily="18" charset="0"/>
              </a:rPr>
              <a:pPr algn="r" eaLnBrk="0" hangingPunct="0"/>
              <a:t>82</a:t>
            </a:fld>
            <a:endParaRPr lang="en-US" sz="1200">
              <a:latin typeface="Times New Roman" pitchFamily="18" charset="0"/>
            </a:endParaRPr>
          </a:p>
        </p:txBody>
      </p:sp>
      <p:sp>
        <p:nvSpPr>
          <p:cNvPr id="812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9ECF3C-424A-453D-8A5F-9AA11C5A4E9A}" type="slidenum">
              <a:rPr lang="en-US" sz="1200">
                <a:latin typeface="Calibri" pitchFamily="34" charset="0"/>
              </a:rPr>
              <a:pPr algn="r"/>
              <a:t>82</a:t>
            </a:fld>
            <a:endParaRPr lang="en-US" sz="1200">
              <a:latin typeface="Calibri" pitchFamily="34" charset="0"/>
            </a:endParaRPr>
          </a:p>
        </p:txBody>
      </p:sp>
      <p:sp>
        <p:nvSpPr>
          <p:cNvPr id="81203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A8F2C96-4F4C-4BF7-9E9B-6E40656994F6}" type="slidenum">
              <a:rPr lang="en-US" sz="1200">
                <a:latin typeface="Calibri" pitchFamily="34" charset="0"/>
              </a:rPr>
              <a:pPr algn="r"/>
              <a:t>82</a:t>
            </a:fld>
            <a:endParaRPr lang="en-US" sz="1200">
              <a:latin typeface="Calibri" pitchFamily="34" charset="0"/>
            </a:endParaRPr>
          </a:p>
        </p:txBody>
      </p:sp>
      <p:sp>
        <p:nvSpPr>
          <p:cNvPr id="812037" name="Rectangle 2"/>
          <p:cNvSpPr>
            <a:spLocks noGrp="1" noRot="1" noChangeAspect="1" noChangeArrowheads="1" noTextEdit="1"/>
          </p:cNvSpPr>
          <p:nvPr>
            <p:ph type="sldImg"/>
          </p:nvPr>
        </p:nvSpPr>
        <p:spPr bwMode="auto">
          <a:xfrm>
            <a:off x="1536700" y="685800"/>
            <a:ext cx="3251200" cy="2438400"/>
          </a:xfrm>
          <a:prstGeom prst="rect">
            <a:avLst/>
          </a:prstGeom>
          <a:solidFill>
            <a:srgbClr val="FFFFFF"/>
          </a:solidFill>
          <a:ln>
            <a:solidFill>
              <a:srgbClr val="000000"/>
            </a:solidFill>
            <a:miter lim="800000"/>
            <a:headEnd/>
            <a:tailEnd/>
          </a:ln>
        </p:spPr>
      </p:sp>
      <p:sp>
        <p:nvSpPr>
          <p:cNvPr id="812038" name="Rectangle 3"/>
          <p:cNvSpPr>
            <a:spLocks noGrp="1" noChangeArrowheads="1"/>
          </p:cNvSpPr>
          <p:nvPr>
            <p:ph type="body" idx="1"/>
          </p:nvPr>
        </p:nvSpPr>
        <p:spPr bwMode="auto">
          <a:xfrm>
            <a:off x="914400" y="3429000"/>
            <a:ext cx="5029200" cy="5029200"/>
          </a:xfrm>
          <a:prstGeom prst="rect">
            <a:avLst/>
          </a:prstGeom>
          <a:solidFill>
            <a:srgbClr val="FFFFFF"/>
          </a:solidFill>
          <a:ln>
            <a:solidFill>
              <a:srgbClr val="000000"/>
            </a:solidFill>
            <a:miter lim="800000"/>
            <a:headEnd/>
            <a:tailEnd/>
          </a:ln>
        </p:spPr>
        <p:txBody>
          <a:bodyPr/>
          <a:lstStyle/>
          <a:p>
            <a:pPr eaLnBrk="1" hangingPunct="1">
              <a:spcBef>
                <a:spcPct val="0"/>
              </a:spcBef>
            </a:pPr>
            <a:endParaRPr lang="en-US" sz="1800" smtClean="0">
              <a:latin typeface="Arial" pitchFamily="34" charset="0"/>
            </a:endParaRPr>
          </a:p>
        </p:txBody>
      </p:sp>
      <p:sp>
        <p:nvSpPr>
          <p:cNvPr id="812039" name="Date Placeholder 5"/>
          <p:cNvSpPr txBox="1">
            <a:spLocks noGrp="1"/>
          </p:cNvSpPr>
          <p:nvPr/>
        </p:nvSpPr>
        <p:spPr bwMode="auto">
          <a:xfrm>
            <a:off x="3884613" y="0"/>
            <a:ext cx="2971800" cy="457200"/>
          </a:xfrm>
          <a:prstGeom prst="rect">
            <a:avLst/>
          </a:prstGeom>
          <a:noFill/>
          <a:ln w="9525">
            <a:noFill/>
            <a:miter lim="800000"/>
            <a:headEnd/>
            <a:tailEnd/>
          </a:ln>
        </p:spPr>
        <p:txBody>
          <a:bodyPr/>
          <a:lstStyle/>
          <a:p>
            <a:pPr algn="r"/>
            <a:endParaRPr lang="en-US" sz="1200">
              <a:latin typeface="Calibri" pitchFamily="34" charset="0"/>
            </a:endParaRPr>
          </a:p>
        </p:txBody>
      </p:sp>
      <p:sp>
        <p:nvSpPr>
          <p:cNvPr id="812040" name="Footer Placeholder 6"/>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State Support Team Region 8, May 2008</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D7E3036-750F-485A-AAAB-2CDEE565605F}" type="slidenum">
              <a:rPr lang="en-US" sz="1200">
                <a:latin typeface="Times New Roman" pitchFamily="18" charset="0"/>
              </a:rPr>
              <a:pPr algn="r" eaLnBrk="0" hangingPunct="0"/>
              <a:t>83</a:t>
            </a:fld>
            <a:endParaRPr lang="en-US" sz="1200">
              <a:latin typeface="Times New Roman" pitchFamily="18" charset="0"/>
            </a:endParaRPr>
          </a:p>
        </p:txBody>
      </p:sp>
      <p:sp>
        <p:nvSpPr>
          <p:cNvPr id="814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3697A7-DF62-411E-8704-E701E43972D3}" type="slidenum">
              <a:rPr lang="en-US" sz="1200">
                <a:latin typeface="Calibri" pitchFamily="34" charset="0"/>
              </a:rPr>
              <a:pPr algn="r"/>
              <a:t>83</a:t>
            </a:fld>
            <a:endParaRPr lang="en-US" sz="1200">
              <a:latin typeface="Calibri" pitchFamily="34" charset="0"/>
            </a:endParaRPr>
          </a:p>
        </p:txBody>
      </p:sp>
      <p:sp>
        <p:nvSpPr>
          <p:cNvPr id="81408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AF8661D-CB07-4909-842A-05195C5C3041}" type="slidenum">
              <a:rPr lang="en-US" sz="1200">
                <a:latin typeface="Calibri" pitchFamily="34" charset="0"/>
              </a:rPr>
              <a:pPr algn="r"/>
              <a:t>83</a:t>
            </a:fld>
            <a:endParaRPr lang="en-US" sz="1200">
              <a:latin typeface="Calibri" pitchFamily="34" charset="0"/>
            </a:endParaRPr>
          </a:p>
        </p:txBody>
      </p:sp>
      <p:sp>
        <p:nvSpPr>
          <p:cNvPr id="814085" name="Rectangle 2"/>
          <p:cNvSpPr>
            <a:spLocks noGrp="1" noRot="1" noChangeAspect="1" noChangeArrowheads="1" noTextEdit="1"/>
          </p:cNvSpPr>
          <p:nvPr>
            <p:ph type="sldImg"/>
          </p:nvPr>
        </p:nvSpPr>
        <p:spPr bwMode="auto">
          <a:xfrm>
            <a:off x="1536700" y="685800"/>
            <a:ext cx="3251200" cy="2438400"/>
          </a:xfrm>
          <a:prstGeom prst="rect">
            <a:avLst/>
          </a:prstGeom>
          <a:solidFill>
            <a:srgbClr val="FFFFFF"/>
          </a:solidFill>
          <a:ln>
            <a:solidFill>
              <a:srgbClr val="000000"/>
            </a:solidFill>
            <a:miter lim="800000"/>
            <a:headEnd/>
            <a:tailEnd/>
          </a:ln>
        </p:spPr>
      </p:sp>
      <p:sp>
        <p:nvSpPr>
          <p:cNvPr id="814086" name="Rectangle 3"/>
          <p:cNvSpPr>
            <a:spLocks noGrp="1" noChangeArrowheads="1"/>
          </p:cNvSpPr>
          <p:nvPr>
            <p:ph type="body" idx="1"/>
          </p:nvPr>
        </p:nvSpPr>
        <p:spPr bwMode="auto">
          <a:xfrm>
            <a:off x="914400" y="3429000"/>
            <a:ext cx="5029200" cy="5029200"/>
          </a:xfrm>
          <a:prstGeom prst="rect">
            <a:avLst/>
          </a:prstGeom>
          <a:solidFill>
            <a:srgbClr val="FFFFFF"/>
          </a:solidFill>
          <a:ln>
            <a:solidFill>
              <a:srgbClr val="000000"/>
            </a:solidFill>
            <a:miter lim="800000"/>
            <a:headEnd/>
            <a:tailEnd/>
          </a:ln>
        </p:spPr>
        <p:txBody>
          <a:bodyPr/>
          <a:lstStyle/>
          <a:p>
            <a:pPr eaLnBrk="1" hangingPunct="1">
              <a:spcBef>
                <a:spcPct val="0"/>
              </a:spcBef>
            </a:pPr>
            <a:endParaRPr lang="en-US" sz="1800" smtClean="0">
              <a:latin typeface="Arial" pitchFamily="34" charset="0"/>
            </a:endParaRPr>
          </a:p>
        </p:txBody>
      </p:sp>
      <p:sp>
        <p:nvSpPr>
          <p:cNvPr id="814087" name="Date Placeholder 5"/>
          <p:cNvSpPr txBox="1">
            <a:spLocks noGrp="1"/>
          </p:cNvSpPr>
          <p:nvPr/>
        </p:nvSpPr>
        <p:spPr bwMode="auto">
          <a:xfrm>
            <a:off x="3884613" y="0"/>
            <a:ext cx="2971800" cy="457200"/>
          </a:xfrm>
          <a:prstGeom prst="rect">
            <a:avLst/>
          </a:prstGeom>
          <a:noFill/>
          <a:ln w="9525">
            <a:noFill/>
            <a:miter lim="800000"/>
            <a:headEnd/>
            <a:tailEnd/>
          </a:ln>
        </p:spPr>
        <p:txBody>
          <a:bodyPr/>
          <a:lstStyle/>
          <a:p>
            <a:pPr algn="r"/>
            <a:endParaRPr lang="en-US" sz="1200">
              <a:latin typeface="Calibri" pitchFamily="34" charset="0"/>
            </a:endParaRPr>
          </a:p>
        </p:txBody>
      </p:sp>
      <p:sp>
        <p:nvSpPr>
          <p:cNvPr id="814088" name="Footer Placeholder 6"/>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State Support Team Region 8, May 2008</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9325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lstStyle/>
          <a:p>
            <a:endParaRPr lang="en-US" smtClean="0"/>
          </a:p>
        </p:txBody>
      </p:sp>
      <p:sp>
        <p:nvSpPr>
          <p:cNvPr id="69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F2FB014-3879-42E7-894C-1F21D4464A21}" type="slidenum">
              <a:rPr lang="en-US" sz="1200">
                <a:latin typeface="Calibri" pitchFamily="34" charset="0"/>
              </a:rPr>
              <a:pPr algn="r"/>
              <a:t>84</a:t>
            </a:fld>
            <a:endParaRPr lang="en-US" sz="120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03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5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3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3FC97861-D543-4382-96BF-7CF1947BB27F}" type="slidenum">
              <a:rPr lang="en-US" sz="1200">
                <a:latin typeface="Times New Roman" pitchFamily="18" charset="0"/>
              </a:rPr>
              <a:pPr algn="r" defTabSz="914400" eaLnBrk="0" hangingPunct="0"/>
              <a:t>11</a:t>
            </a:fld>
            <a:endParaRPr lang="en-US" sz="1200">
              <a:latin typeface="Times New Roman" pitchFamily="18" charset="0"/>
            </a:endParaRPr>
          </a:p>
        </p:txBody>
      </p:sp>
      <p:sp>
        <p:nvSpPr>
          <p:cNvPr id="6584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z="10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E94A67C6-B8E6-4CD6-8181-D5ACD7287E28}" type="slidenum">
              <a:rPr lang="en-US" sz="1200">
                <a:latin typeface="Times New Roman" pitchFamily="18" charset="0"/>
              </a:rPr>
              <a:pPr algn="r" defTabSz="914400" eaLnBrk="0" hangingPunct="0"/>
              <a:t>89</a:t>
            </a:fld>
            <a:endParaRPr lang="en-US" sz="1200">
              <a:latin typeface="Times New Roman" pitchFamily="18" charset="0"/>
            </a:endParaRPr>
          </a:p>
        </p:txBody>
      </p:sp>
      <p:sp>
        <p:nvSpPr>
          <p:cNvPr id="7198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987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A69439DE-00E9-4502-B24C-5DFF8ECB889A}" type="slidenum">
              <a:rPr lang="en-US" sz="1200">
                <a:latin typeface="Times New Roman" pitchFamily="18" charset="0"/>
              </a:rPr>
              <a:pPr algn="r" defTabSz="914400" eaLnBrk="0" hangingPunct="0"/>
              <a:t>90</a:t>
            </a:fld>
            <a:endParaRPr lang="en-US" sz="1200">
              <a:latin typeface="Times New Roman" pitchFamily="18" charset="0"/>
            </a:endParaRPr>
          </a:p>
        </p:txBody>
      </p:sp>
      <p:sp>
        <p:nvSpPr>
          <p:cNvPr id="721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192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0A35F0D3-3D4D-4723-81CF-0213AD2BA17C}" type="slidenum">
              <a:rPr lang="en-US" sz="1200">
                <a:latin typeface="Times New Roman" pitchFamily="18" charset="0"/>
              </a:rPr>
              <a:pPr algn="r" defTabSz="914400" eaLnBrk="0" hangingPunct="0"/>
              <a:t>91</a:t>
            </a:fld>
            <a:endParaRPr lang="en-US" sz="1200">
              <a:latin typeface="Times New Roman" pitchFamily="18" charset="0"/>
            </a:endParaRPr>
          </a:p>
        </p:txBody>
      </p:sp>
      <p:sp>
        <p:nvSpPr>
          <p:cNvPr id="7239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3972"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9F8C26F0-961C-4EC9-A955-B459A8173E11}" type="slidenum">
              <a:rPr lang="en-US" sz="1200">
                <a:latin typeface="Times New Roman" pitchFamily="18" charset="0"/>
              </a:rPr>
              <a:pPr algn="r" defTabSz="914400" eaLnBrk="0" hangingPunct="0"/>
              <a:t>92</a:t>
            </a:fld>
            <a:endParaRPr lang="en-US" sz="1200">
              <a:latin typeface="Times New Roman" pitchFamily="18" charset="0"/>
            </a:endParaRPr>
          </a:p>
        </p:txBody>
      </p:sp>
      <p:sp>
        <p:nvSpPr>
          <p:cNvPr id="7260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602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447486F8-3D07-40C6-86B5-0A89A19867BE}" type="slidenum">
              <a:rPr lang="en-US" sz="1200">
                <a:latin typeface="Times New Roman" pitchFamily="18" charset="0"/>
              </a:rPr>
              <a:pPr algn="r" defTabSz="914400" eaLnBrk="0" hangingPunct="0"/>
              <a:t>93</a:t>
            </a:fld>
            <a:endParaRPr lang="en-US" sz="1200">
              <a:latin typeface="Times New Roman" pitchFamily="18" charset="0"/>
            </a:endParaRPr>
          </a:p>
        </p:txBody>
      </p:sp>
      <p:sp>
        <p:nvSpPr>
          <p:cNvPr id="7280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8068"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8787" name="Notes Placeholder 2"/>
          <p:cNvSpPr>
            <a:spLocks noGrp="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spcBef>
                <a:spcPct val="0"/>
              </a:spcBef>
            </a:pPr>
            <a:r>
              <a:rPr lang="en-US" sz="1800" smtClean="0">
                <a:latin typeface="Arial" pitchFamily="34" charset="0"/>
              </a:rPr>
              <a:t>KPF</a:t>
            </a:r>
          </a:p>
        </p:txBody>
      </p:sp>
      <p:sp>
        <p:nvSpPr>
          <p:cNvPr id="75878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0C4B80A-254A-4A5D-B855-F461571ADF05}" type="slidenum">
              <a:rPr lang="en-US" sz="1200"/>
              <a:pPr algn="r"/>
              <a:t>94</a:t>
            </a:fld>
            <a:endParaRPr lang="en-US"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3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en-US" smtClean="0"/>
              <a:t>KPF</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24CE7-019C-4C78-AE67-F33872F4C3AA}" type="slidenum">
              <a:rPr lang="en-US"/>
              <a:pPr/>
              <a:t>96</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t>Action Plan (HO)</a:t>
            </a:r>
          </a:p>
          <a:p>
            <a:r>
              <a:rPr lang="en-US"/>
              <a:t>Make sure participants have closure on any lingering questions and/or parking lot statements. If you don’t know the answer be sure to create a plan for getting a timely response back to participant(s).</a:t>
            </a:r>
          </a:p>
          <a:p>
            <a:r>
              <a:rPr lang="en-US"/>
              <a:t>Provide either </a:t>
            </a:r>
            <a:r>
              <a:rPr lang="en-US" smtClean="0"/>
              <a:t>Dr</a:t>
            </a:r>
            <a:r>
              <a:rPr lang="en-US"/>
              <a:t>. Kristie Pretti-Frontcak’s e-mail if there are questions about the AEPS that exceed your knowledge (e.g., questions related to research and other uses).</a:t>
            </a:r>
          </a:p>
          <a:p>
            <a:r>
              <a:rPr lang="en-US"/>
              <a:t>Develop an Action Plan (as individuals or as teams). They can turn in a copy of their action plan or share with a colleague so there is some external accountability.</a:t>
            </a:r>
          </a:p>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2D340-3F13-4B60-98A0-B7BF30DCDE6D}" type="slidenum">
              <a:rPr lang="en-US"/>
              <a:pPr/>
              <a:t>98</a:t>
            </a:fld>
            <a:endParaRPr lang="en-US"/>
          </a:p>
        </p:txBody>
      </p:sp>
      <p:sp>
        <p:nvSpPr>
          <p:cNvPr id="32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Chapter 3 of Volume 1 providers more support regarding how to complete the Social Communication Observation Form (SCOF) and Social Communication Summary Form (SCSF).</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2C2E9-A288-4D91-9EE6-596DF7ADC913}" type="slidenum">
              <a:rPr lang="en-US"/>
              <a:pPr/>
              <a:t>99</a:t>
            </a:fld>
            <a:endParaRPr lang="en-US"/>
          </a:p>
        </p:txBody>
      </p:sp>
      <p:sp>
        <p:nvSpPr>
          <p:cNvPr id="326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E8D80A40-2D5D-4D34-8CA7-ED863D517201}" type="slidenum">
              <a:rPr lang="en-US" sz="1200">
                <a:latin typeface="Times New Roman" pitchFamily="18" charset="0"/>
              </a:rPr>
              <a:pPr algn="r" defTabSz="914400" eaLnBrk="0" hangingPunct="0"/>
              <a:t>12</a:t>
            </a:fld>
            <a:endParaRPr lang="en-US" sz="1200">
              <a:latin typeface="Times New Roman" pitchFamily="18" charset="0"/>
            </a:endParaRPr>
          </a:p>
        </p:txBody>
      </p:sp>
      <p:sp>
        <p:nvSpPr>
          <p:cNvPr id="660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914400"/>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F954A-F34A-45D8-90B9-9F735CDEB376}" type="slidenum">
              <a:rPr lang="en-US"/>
              <a:pPr/>
              <a:t>100</a:t>
            </a:fld>
            <a:endParaRPr lang="en-US"/>
          </a:p>
        </p:txBody>
      </p:sp>
      <p:sp>
        <p:nvSpPr>
          <p:cNvPr id="328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8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Review the SCOF and SCSF with participants and make the link between the information that is recorded and summarized and how to score Strand B and D of the Social Communication area.</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F1247-5738-4879-BD03-B7C562D230E9}" type="slidenum">
              <a:rPr lang="en-US"/>
              <a:pPr/>
              <a:t>101</a:t>
            </a:fld>
            <a:endParaRPr lang="en-US"/>
          </a:p>
        </p:txBody>
      </p:sp>
      <p:sp>
        <p:nvSpPr>
          <p:cNvPr id="330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SCOF and SCSF (or scratch pieces of paper) are helpful in scoring and interpreting Strand B and D of the Social Communication Area.</a:t>
            </a:r>
          </a:p>
          <a:p>
            <a:r>
              <a:rPr lang="en-US"/>
              <a:t>Trainers should have a clear understanding of how item criteria may need to be modified for children who are using sign language or communication devises.</a:t>
            </a:r>
          </a:p>
          <a:p>
            <a:r>
              <a:rPr lang="en-US"/>
              <a:t>Trainers should have a clear understanding of how children who are bilingual should be scored across AEPS Test items. Keep in mind the AEPS is about function, but a child has to function in environments where both language may not be spoken or understood.</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C9CF0-7C18-4F00-B73C-919FD3A31A2D}" type="slidenum">
              <a:rPr lang="en-US"/>
              <a:pPr/>
              <a:t>102</a:t>
            </a:fld>
            <a:endParaRPr lang="en-US"/>
          </a:p>
        </p:txBody>
      </p:sp>
      <p:sp>
        <p:nvSpPr>
          <p:cNvPr id="332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2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04D16-B5FD-4916-BEAC-D4E0E4290997}" type="slidenum">
              <a:rPr lang="en-US"/>
              <a:pPr/>
              <a:t>103</a:t>
            </a:fld>
            <a:endParaRPr lang="en-US"/>
          </a:p>
        </p:txBody>
      </p:sp>
      <p:sp>
        <p:nvSpPr>
          <p:cNvPr id="334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4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7EF5D-F8FA-40A4-BD89-7F3612963465}" type="slidenum">
              <a:rPr lang="en-US"/>
              <a:pPr/>
              <a:t>104</a:t>
            </a:fld>
            <a:endParaRPr lang="en-US"/>
          </a:p>
        </p:txBody>
      </p:sp>
      <p:sp>
        <p:nvSpPr>
          <p:cNvPr id="336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6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30EBB-4A30-4D65-81EE-B3669FDCF732}" type="slidenum">
              <a:rPr lang="en-US"/>
              <a:pPr/>
              <a:t>105</a:t>
            </a:fld>
            <a:endParaRPr lang="en-US"/>
          </a:p>
        </p:txBody>
      </p:sp>
      <p:sp>
        <p:nvSpPr>
          <p:cNvPr id="338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ACB23E1-3C09-4729-857C-FCB845658210}" type="datetimeFigureOut">
              <a:rPr lang="en-US" smtClean="0"/>
              <a:pPr/>
              <a:t>8/16/2010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6B23B7E-2F20-43BE-956A-85A401C71F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B23E1-3C09-4729-857C-FCB845658210}"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B23E1-3C09-4729-857C-FCB845658210}"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 sideba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7162800"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524000" y="2249424"/>
            <a:ext cx="7162800" cy="432511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B23E1-3C09-4729-857C-FCB845658210}"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CB23E1-3C09-4729-857C-FCB845658210}"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CB23E1-3C09-4729-857C-FCB845658210}"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ACB23E1-3C09-4729-857C-FCB845658210}" type="datetimeFigureOut">
              <a:rPr lang="en-US" smtClean="0"/>
              <a:pPr/>
              <a:t>8/16/2010</a:t>
            </a:fld>
            <a:endParaRPr lang="en-US"/>
          </a:p>
        </p:txBody>
      </p:sp>
      <p:sp>
        <p:nvSpPr>
          <p:cNvPr id="27" name="Slide Number Placeholder 26"/>
          <p:cNvSpPr>
            <a:spLocks noGrp="1"/>
          </p:cNvSpPr>
          <p:nvPr>
            <p:ph type="sldNum" sz="quarter" idx="11"/>
          </p:nvPr>
        </p:nvSpPr>
        <p:spPr/>
        <p:txBody>
          <a:bodyPr rtlCol="0"/>
          <a:lstStyle/>
          <a:p>
            <a:fld id="{D6B23B7E-2F20-43BE-956A-85A401C71F6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ACB23E1-3C09-4729-857C-FCB845658210}" type="datetimeFigureOut">
              <a:rPr lang="en-US" smtClean="0"/>
              <a:pPr/>
              <a:t>8/16/2010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6B23B7E-2F20-43BE-956A-85A401C71F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23E1-3C09-4729-857C-FCB845658210}" type="datetimeFigureOut">
              <a:rPr lang="en-US" smtClean="0"/>
              <a:pPr/>
              <a:t>8/16/2010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CB23E1-3C09-4729-857C-FCB845658210}"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CB23E1-3C09-4729-857C-FCB845658210}"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23B7E-2F20-43BE-956A-85A401C71F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ACB23E1-3C09-4729-857C-FCB845658210}" type="datetimeFigureOut">
              <a:rPr lang="en-US" smtClean="0"/>
              <a:pPr/>
              <a:t>8/16/2010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6B23B7E-2F20-43BE-956A-85A401C71F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aepsblog.blogspot.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epsinteractiv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aepsi.co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2.png"/><Relationship Id="rId7" Type="http://schemas.openxmlformats.org/officeDocument/2006/relationships/diagramColors" Target="../diagrams/colors4.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smtClean="0"/>
              <a:t>Assessment, Evaluation, and Programming System (AEPS)</a:t>
            </a:r>
            <a:endParaRPr lang="en-US"/>
          </a:p>
        </p:txBody>
      </p:sp>
      <p:sp>
        <p:nvSpPr>
          <p:cNvPr id="3" name="Subtitle 2"/>
          <p:cNvSpPr>
            <a:spLocks noGrp="1"/>
          </p:cNvSpPr>
          <p:nvPr>
            <p:ph type="subTitle" idx="1"/>
          </p:nvPr>
        </p:nvSpPr>
        <p:spPr/>
        <p:txBody>
          <a:bodyPr>
            <a:normAutofit/>
          </a:bodyPr>
          <a:lstStyle/>
          <a:p>
            <a:r>
              <a:rPr lang="en-US" smtClean="0"/>
              <a:t>Sophie Hubbell, M.A.T</a:t>
            </a:r>
          </a:p>
          <a:p>
            <a:r>
              <a:rPr lang="en-US" smtClean="0"/>
              <a:t>Kent State Universitysophiehubbell@yahoo.com</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p:cNvSpPr>
          <p:nvPr>
            <p:ph type="title"/>
          </p:nvPr>
        </p:nvSpPr>
        <p:spPr/>
        <p:txBody>
          <a:bodyPr/>
          <a:lstStyle/>
          <a:p>
            <a:r>
              <a:rPr lang="en-US" sz="4400" smtClean="0">
                <a:ea typeface="ＭＳ Ｐゴシック" pitchFamily="34" charset="-128"/>
              </a:rPr>
              <a:t>Uses</a:t>
            </a:r>
          </a:p>
        </p:txBody>
      </p:sp>
      <p:sp>
        <p:nvSpPr>
          <p:cNvPr id="504835" name="Rectangle 3"/>
          <p:cNvSpPr>
            <a:spLocks noGrp="1"/>
          </p:cNvSpPr>
          <p:nvPr>
            <p:ph idx="1"/>
          </p:nvPr>
        </p:nvSpPr>
        <p:spPr>
          <a:xfrm>
            <a:off x="498475" y="1493838"/>
            <a:ext cx="7556500" cy="4144962"/>
          </a:xfrm>
        </p:spPr>
        <p:txBody>
          <a:bodyPr/>
          <a:lstStyle/>
          <a:p>
            <a:r>
              <a:rPr lang="en-US" sz="3600" smtClean="0">
                <a:ea typeface="ＭＳ Ｐゴシック" pitchFamily="34" charset="-128"/>
              </a:rPr>
              <a:t>Developing IFSPs/IEPs</a:t>
            </a:r>
          </a:p>
          <a:p>
            <a:r>
              <a:rPr lang="en-US" sz="3600" smtClean="0">
                <a:ea typeface="ＭＳ Ｐゴシック" pitchFamily="34" charset="-128"/>
              </a:rPr>
              <a:t>Planning instruction</a:t>
            </a:r>
          </a:p>
          <a:p>
            <a:r>
              <a:rPr lang="en-US" sz="3600" smtClean="0">
                <a:ea typeface="ＭＳ Ｐゴシック" pitchFamily="34" charset="-128"/>
              </a:rPr>
              <a:t>Monitoring performance over time </a:t>
            </a:r>
          </a:p>
          <a:p>
            <a:r>
              <a:rPr lang="en-US" sz="3600" smtClean="0">
                <a:ea typeface="ＭＳ Ｐゴシック" pitchFamily="34" charset="-128"/>
              </a:rPr>
              <a:t>Eligibility</a:t>
            </a:r>
          </a:p>
          <a:p>
            <a:r>
              <a:rPr lang="en-US" sz="3600" smtClean="0">
                <a:ea typeface="ＭＳ Ｐゴシック" pitchFamily="34" charset="-128"/>
              </a:rPr>
              <a:t>OSEP Accountability</a:t>
            </a:r>
          </a:p>
        </p:txBody>
      </p:sp>
      <p:sp>
        <p:nvSpPr>
          <p:cNvPr id="504836" name="Text Box 4"/>
          <p:cNvSpPr txBox="1">
            <a:spLocks noChangeArrowheads="1"/>
          </p:cNvSpPr>
          <p:nvPr/>
        </p:nvSpPr>
        <p:spPr bwMode="auto">
          <a:xfrm>
            <a:off x="1981200" y="5638800"/>
            <a:ext cx="4495800" cy="396875"/>
          </a:xfrm>
          <a:prstGeom prst="rect">
            <a:avLst/>
          </a:prstGeom>
          <a:noFill/>
          <a:ln w="9525">
            <a:noFill/>
            <a:miter lim="800000"/>
            <a:headEnd/>
            <a:tailEnd/>
          </a:ln>
          <a:effectLst/>
        </p:spPr>
        <p:txBody>
          <a:bodyPr>
            <a:spAutoFit/>
          </a:bodyPr>
          <a:lstStyle/>
          <a:p>
            <a:pPr algn="ctr">
              <a:spcBef>
                <a:spcPct val="50000"/>
              </a:spcBef>
            </a:pPr>
            <a:r>
              <a:rPr lang="en-US" sz="2000"/>
              <a:t>http://aepslinkedsystem.com</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title"/>
          </p:nvPr>
        </p:nvSpPr>
        <p:spPr/>
        <p:txBody>
          <a:bodyPr/>
          <a:lstStyle/>
          <a:p>
            <a:r>
              <a:rPr lang="en-US"/>
              <a:t>AEPS Data Recording Forms</a:t>
            </a:r>
          </a:p>
        </p:txBody>
      </p:sp>
      <p:sp>
        <p:nvSpPr>
          <p:cNvPr id="327682" name="Rectangle 2"/>
          <p:cNvSpPr>
            <a:spLocks noGrp="1" noChangeArrowheads="1"/>
          </p:cNvSpPr>
          <p:nvPr>
            <p:ph idx="1"/>
          </p:nvPr>
        </p:nvSpPr>
        <p:spPr/>
        <p:txBody>
          <a:bodyPr/>
          <a:lstStyle/>
          <a:p>
            <a:r>
              <a:rPr lang="en-US"/>
              <a:t>Social-Communication Data Recording Form</a:t>
            </a:r>
          </a:p>
          <a:p>
            <a:endParaRPr lang="en-US"/>
          </a:p>
          <a:p>
            <a:r>
              <a:rPr lang="en-US"/>
              <a:t>Social-Communication Observation Form</a:t>
            </a:r>
          </a:p>
          <a:p>
            <a:endParaRPr lang="en-US"/>
          </a:p>
          <a:p>
            <a:r>
              <a:rPr lang="en-US"/>
              <a:t>Social-Communication Summary Form</a:t>
            </a:r>
          </a:p>
          <a:p>
            <a:endParaRPr lang="en-US"/>
          </a:p>
          <a:p>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title"/>
          </p:nvPr>
        </p:nvSpPr>
        <p:spPr/>
        <p:txBody>
          <a:bodyPr>
            <a:normAutofit fontScale="90000"/>
          </a:bodyPr>
          <a:lstStyle/>
          <a:p>
            <a:r>
              <a:rPr lang="en-US" sz="3600"/>
              <a:t>Social-Communication Area </a:t>
            </a:r>
            <a:br>
              <a:rPr lang="en-US" sz="3600"/>
            </a:br>
            <a:r>
              <a:rPr lang="en-US" sz="3600"/>
              <a:t>Strands Level I</a:t>
            </a:r>
          </a:p>
        </p:txBody>
      </p:sp>
      <p:sp>
        <p:nvSpPr>
          <p:cNvPr id="329730" name="Rectangle 2"/>
          <p:cNvSpPr>
            <a:spLocks noGrp="1" noChangeArrowheads="1"/>
          </p:cNvSpPr>
          <p:nvPr>
            <p:ph idx="1"/>
          </p:nvPr>
        </p:nvSpPr>
        <p:spPr/>
        <p:txBody>
          <a:bodyPr/>
          <a:lstStyle/>
          <a:p>
            <a:r>
              <a:rPr lang="en-US"/>
              <a:t>Strand A - Prelinguistic Communications</a:t>
            </a:r>
          </a:p>
          <a:p>
            <a:r>
              <a:rPr lang="en-US"/>
              <a:t>Strand B - Transition to Words</a:t>
            </a:r>
          </a:p>
          <a:p>
            <a:r>
              <a:rPr lang="en-US"/>
              <a:t>Strand C - Comprehension of Words and Sentences</a:t>
            </a:r>
          </a:p>
          <a:p>
            <a:r>
              <a:rPr lang="en-US"/>
              <a:t>Strand D - Production of Social-Communicative Signals, Words and Sentences</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sz="4000"/>
              <a:t>Communicative Signals</a:t>
            </a:r>
          </a:p>
        </p:txBody>
      </p:sp>
      <p:sp>
        <p:nvSpPr>
          <p:cNvPr id="331779" name="Rectangle 3"/>
          <p:cNvSpPr>
            <a:spLocks noGrp="1" noChangeArrowheads="1"/>
          </p:cNvSpPr>
          <p:nvPr>
            <p:ph idx="1"/>
          </p:nvPr>
        </p:nvSpPr>
        <p:spPr/>
        <p:txBody>
          <a:bodyPr/>
          <a:lstStyle/>
          <a:p>
            <a:pPr>
              <a:buFontTx/>
              <a:buNone/>
            </a:pPr>
            <a:r>
              <a:rPr lang="en-US" sz="3600"/>
              <a:t>How does a child communicate?</a:t>
            </a:r>
            <a:endParaRPr lang="en-US"/>
          </a:p>
          <a:p>
            <a:r>
              <a:rPr lang="en-US"/>
              <a:t>Gestures - pointing, nodding, reaching</a:t>
            </a:r>
          </a:p>
          <a:p>
            <a:r>
              <a:rPr lang="en-US"/>
              <a:t>Vocalizations - sounds that are not conventional words</a:t>
            </a:r>
          </a:p>
          <a:p>
            <a:r>
              <a:rPr lang="en-US"/>
              <a:t>Vocalizations with Gestures - vocalization and gesture at the same time</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rmAutofit fontScale="90000"/>
          </a:bodyPr>
          <a:lstStyle/>
          <a:p>
            <a:r>
              <a:rPr lang="en-US" sz="4000"/>
              <a:t>Communicative Signals Continued</a:t>
            </a:r>
          </a:p>
        </p:txBody>
      </p:sp>
      <p:sp>
        <p:nvSpPr>
          <p:cNvPr id="333827" name="Rectangle 3"/>
          <p:cNvSpPr>
            <a:spLocks noGrp="1" noChangeArrowheads="1"/>
          </p:cNvSpPr>
          <p:nvPr>
            <p:ph idx="1"/>
          </p:nvPr>
        </p:nvSpPr>
        <p:spPr/>
        <p:txBody>
          <a:bodyPr/>
          <a:lstStyle/>
          <a:p>
            <a:r>
              <a:rPr lang="en-US"/>
              <a:t>Did you understand the child’s attempt to communicate?</a:t>
            </a:r>
          </a:p>
          <a:p>
            <a:pPr lvl="1"/>
            <a:r>
              <a:rPr lang="en-US"/>
              <a:t>Interpretable </a:t>
            </a:r>
          </a:p>
          <a:p>
            <a:pPr lvl="1"/>
            <a:r>
              <a:rPr lang="en-US"/>
              <a:t>Partially interpretable </a:t>
            </a:r>
          </a:p>
          <a:p>
            <a:pPr lvl="1"/>
            <a:r>
              <a:rPr lang="en-US"/>
              <a:t>Not interpretable</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Communicative Function</a:t>
            </a:r>
          </a:p>
        </p:txBody>
      </p:sp>
      <p:sp>
        <p:nvSpPr>
          <p:cNvPr id="335875" name="Rectangle 3"/>
          <p:cNvSpPr>
            <a:spLocks noGrp="1" noChangeArrowheads="1"/>
          </p:cNvSpPr>
          <p:nvPr>
            <p:ph idx="1"/>
          </p:nvPr>
        </p:nvSpPr>
        <p:spPr/>
        <p:txBody>
          <a:bodyPr/>
          <a:lstStyle/>
          <a:p>
            <a:pPr>
              <a:buFontTx/>
              <a:buNone/>
            </a:pPr>
            <a:r>
              <a:rPr lang="en-US" sz="3400"/>
              <a:t>Why did the child communicate?</a:t>
            </a:r>
          </a:p>
          <a:p>
            <a:pPr lvl="1"/>
            <a:r>
              <a:rPr lang="en-US" sz="3000"/>
              <a:t>To gain attention (request)</a:t>
            </a:r>
          </a:p>
          <a:p>
            <a:pPr lvl="1"/>
            <a:r>
              <a:rPr lang="en-US" sz="3000"/>
              <a:t>To respond to a question</a:t>
            </a:r>
          </a:p>
          <a:p>
            <a:pPr lvl="1"/>
            <a:r>
              <a:rPr lang="en-US" sz="3000"/>
              <a:t>To refer to an object or person (comment)</a:t>
            </a:r>
          </a:p>
          <a:p>
            <a:pPr lvl="1"/>
            <a:r>
              <a:rPr lang="en-US" sz="3000"/>
              <a:t>To greet someone</a:t>
            </a:r>
          </a:p>
          <a:p>
            <a:pPr lvl="1"/>
            <a:r>
              <a:rPr lang="en-US" sz="3000"/>
              <a:t>To protest or refuse</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762000"/>
            <a:ext cx="7848600" cy="914400"/>
          </a:xfrm>
        </p:spPr>
        <p:txBody>
          <a:bodyPr>
            <a:normAutofit fontScale="90000"/>
          </a:bodyPr>
          <a:lstStyle/>
          <a:p>
            <a:r>
              <a:rPr lang="en-US" sz="4000"/>
              <a:t>Conducting</a:t>
            </a:r>
            <a:br>
              <a:rPr lang="en-US" sz="4000"/>
            </a:br>
            <a:r>
              <a:rPr lang="en-US" sz="4000"/>
              <a:t>Language Observations</a:t>
            </a:r>
          </a:p>
        </p:txBody>
      </p:sp>
      <p:sp>
        <p:nvSpPr>
          <p:cNvPr id="337923" name="Rectangle 3"/>
          <p:cNvSpPr>
            <a:spLocks noGrp="1" noChangeArrowheads="1"/>
          </p:cNvSpPr>
          <p:nvPr>
            <p:ph idx="1"/>
          </p:nvPr>
        </p:nvSpPr>
        <p:spPr>
          <a:xfrm>
            <a:off x="838200" y="2209800"/>
            <a:ext cx="7340600" cy="3741738"/>
          </a:xfrm>
        </p:spPr>
        <p:txBody>
          <a:bodyPr/>
          <a:lstStyle/>
          <a:p>
            <a:pPr>
              <a:buClr>
                <a:schemeClr val="tx2"/>
              </a:buClr>
              <a:buFont typeface="Wingdings" pitchFamily="2" charset="2"/>
              <a:buChar char="ü"/>
            </a:pPr>
            <a:r>
              <a:rPr lang="en-US" sz="3400"/>
              <a:t>Communicative atmosphere</a:t>
            </a:r>
          </a:p>
          <a:p>
            <a:pPr>
              <a:buClr>
                <a:schemeClr val="tx2"/>
              </a:buClr>
              <a:buFont typeface="Wingdings" pitchFamily="2" charset="2"/>
              <a:buChar char="ü"/>
            </a:pPr>
            <a:r>
              <a:rPr lang="en-US" sz="3400"/>
              <a:t>Be familiar with the child</a:t>
            </a:r>
          </a:p>
          <a:p>
            <a:pPr>
              <a:buClr>
                <a:schemeClr val="tx2"/>
              </a:buClr>
              <a:buFont typeface="Wingdings" pitchFamily="2" charset="2"/>
              <a:buChar char="ü"/>
            </a:pPr>
            <a:r>
              <a:rPr lang="en-US" sz="3400"/>
              <a:t>Across time, activities and people</a:t>
            </a:r>
          </a:p>
          <a:p>
            <a:pPr>
              <a:buClr>
                <a:schemeClr val="tx2"/>
              </a:buClr>
              <a:buFont typeface="Wingdings" pitchFamily="2" charset="2"/>
              <a:buChar char="ü"/>
            </a:pPr>
            <a:r>
              <a:rPr lang="en-US" sz="3400"/>
              <a:t>Observe or interact</a:t>
            </a:r>
          </a:p>
          <a:p>
            <a:pPr>
              <a:buClr>
                <a:schemeClr val="tx2"/>
              </a:buClr>
              <a:buFont typeface="Wingdings" pitchFamily="2" charset="2"/>
              <a:buChar char="ü"/>
            </a:pPr>
            <a:r>
              <a:rPr lang="en-US" sz="3400"/>
              <a:t>Verbatim with paper and pencil or audio/video tape</a:t>
            </a:r>
            <a:endParaRPr lang="en-US" sz="3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3"/>
          <p:cNvSpPr>
            <a:spLocks noGrp="1" noChangeArrowheads="1"/>
          </p:cNvSpPr>
          <p:nvPr>
            <p:ph type="title"/>
          </p:nvPr>
        </p:nvSpPr>
        <p:spPr>
          <a:xfrm>
            <a:off x="912813" y="241300"/>
            <a:ext cx="7462837" cy="887413"/>
          </a:xfrm>
          <a:noFill/>
        </p:spPr>
        <p:txBody>
          <a:bodyPr anchor="ctr">
            <a:normAutofit/>
          </a:bodyPr>
          <a:lstStyle/>
          <a:p>
            <a:r>
              <a:rPr lang="en-US" sz="4800" smtClean="0">
                <a:ea typeface="ＭＳ Ｐゴシック" pitchFamily="34" charset="-128"/>
              </a:rPr>
              <a:t>Nuts and Bolts - CODRF</a:t>
            </a:r>
          </a:p>
        </p:txBody>
      </p:sp>
      <p:sp>
        <p:nvSpPr>
          <p:cNvPr id="657411" name="Rectangle 2"/>
          <p:cNvSpPr>
            <a:spLocks noGrp="1" noChangeArrowheads="1"/>
          </p:cNvSpPr>
          <p:nvPr>
            <p:ph idx="1"/>
          </p:nvPr>
        </p:nvSpPr>
        <p:spPr>
          <a:xfrm>
            <a:off x="912813" y="1573213"/>
            <a:ext cx="7462837" cy="4105275"/>
          </a:xfrm>
        </p:spPr>
        <p:txBody>
          <a:bodyPr/>
          <a:lstStyle/>
          <a:p>
            <a:pPr marL="342900" indent="-342900">
              <a:lnSpc>
                <a:spcPct val="90000"/>
              </a:lnSpc>
            </a:pPr>
            <a:r>
              <a:rPr lang="en-US" sz="2400" smtClean="0">
                <a:ea typeface="ＭＳ Ｐゴシック" pitchFamily="34" charset="-128"/>
              </a:rPr>
              <a:t>Levels</a:t>
            </a:r>
          </a:p>
          <a:p>
            <a:pPr marL="742950" lvl="1" indent="-285750">
              <a:lnSpc>
                <a:spcPct val="90000"/>
              </a:lnSpc>
            </a:pPr>
            <a:r>
              <a:rPr lang="en-US" sz="2000" smtClean="0">
                <a:ea typeface="ＭＳ Ｐゴシック" pitchFamily="34" charset="-128"/>
              </a:rPr>
              <a:t>Birth to Three (Level I)</a:t>
            </a:r>
          </a:p>
          <a:p>
            <a:pPr marL="742950" lvl="1" indent="-285750">
              <a:lnSpc>
                <a:spcPct val="90000"/>
              </a:lnSpc>
            </a:pPr>
            <a:r>
              <a:rPr lang="en-US" sz="2000" smtClean="0">
                <a:ea typeface="ＭＳ Ｐゴシック" pitchFamily="34" charset="-128"/>
              </a:rPr>
              <a:t>Three to Six (Level II)</a:t>
            </a:r>
          </a:p>
          <a:p>
            <a:pPr marL="342900" indent="-342900">
              <a:lnSpc>
                <a:spcPct val="90000"/>
              </a:lnSpc>
            </a:pPr>
            <a:r>
              <a:rPr lang="en-US" sz="2400" smtClean="0">
                <a:ea typeface="ＭＳ Ｐゴシック" pitchFamily="34" charset="-128"/>
              </a:rPr>
              <a:t>Covers six broad developmental areas</a:t>
            </a:r>
          </a:p>
          <a:p>
            <a:pPr marL="742950" lvl="1" indent="-285750">
              <a:lnSpc>
                <a:spcPct val="90000"/>
              </a:lnSpc>
            </a:pPr>
            <a:r>
              <a:rPr lang="en-US" sz="2000" smtClean="0">
                <a:ea typeface="ＭＳ Ｐゴシック" pitchFamily="34" charset="-128"/>
              </a:rPr>
              <a:t>Fine Motor</a:t>
            </a:r>
          </a:p>
          <a:p>
            <a:pPr marL="742950" lvl="1" indent="-285750">
              <a:lnSpc>
                <a:spcPct val="90000"/>
              </a:lnSpc>
            </a:pPr>
            <a:r>
              <a:rPr lang="en-US" sz="2000" smtClean="0">
                <a:ea typeface="ＭＳ Ｐゴシック" pitchFamily="34" charset="-128"/>
              </a:rPr>
              <a:t>Gross Motor</a:t>
            </a:r>
          </a:p>
          <a:p>
            <a:pPr marL="742950" lvl="1" indent="-285750">
              <a:lnSpc>
                <a:spcPct val="90000"/>
              </a:lnSpc>
            </a:pPr>
            <a:r>
              <a:rPr lang="en-US" sz="2000" smtClean="0">
                <a:ea typeface="ＭＳ Ｐゴシック" pitchFamily="34" charset="-128"/>
              </a:rPr>
              <a:t>Adaptive</a:t>
            </a:r>
          </a:p>
          <a:p>
            <a:pPr marL="742950" lvl="1" indent="-285750">
              <a:lnSpc>
                <a:spcPct val="90000"/>
              </a:lnSpc>
            </a:pPr>
            <a:r>
              <a:rPr lang="en-US" sz="2000" smtClean="0">
                <a:ea typeface="ＭＳ Ｐゴシック" pitchFamily="34" charset="-128"/>
              </a:rPr>
              <a:t>Cognitive</a:t>
            </a:r>
          </a:p>
          <a:p>
            <a:pPr marL="742950" lvl="1" indent="-285750">
              <a:lnSpc>
                <a:spcPct val="90000"/>
              </a:lnSpc>
            </a:pPr>
            <a:r>
              <a:rPr lang="en-US" sz="2000" smtClean="0">
                <a:ea typeface="ＭＳ Ｐゴシック" pitchFamily="34" charset="-128"/>
              </a:rPr>
              <a:t>Social-Communication</a:t>
            </a:r>
          </a:p>
          <a:p>
            <a:pPr marL="742950" lvl="1" indent="-285750">
              <a:lnSpc>
                <a:spcPct val="90000"/>
              </a:lnSpc>
            </a:pPr>
            <a:r>
              <a:rPr lang="en-US" sz="2000" smtClean="0">
                <a:ea typeface="ＭＳ Ｐゴシック" pitchFamily="34" charset="-128"/>
              </a:rPr>
              <a:t>Social</a:t>
            </a:r>
          </a:p>
          <a:p>
            <a:pPr marL="342900" indent="-342900">
              <a:lnSpc>
                <a:spcPct val="90000"/>
              </a:lnSpc>
            </a:pPr>
            <a:r>
              <a:rPr lang="en-US" sz="2400" smtClean="0">
                <a:ea typeface="ＭＳ Ｐゴシック" pitchFamily="34" charset="-128"/>
              </a:rPr>
              <a:t>Divided into strands, goals, and objectives</a:t>
            </a:r>
          </a:p>
        </p:txBody>
      </p:sp>
      <p:pic>
        <p:nvPicPr>
          <p:cNvPr id="657412" name="Picture 4"/>
          <p:cNvPicPr>
            <a:picLocks noChangeAspect="1" noChangeArrowheads="1"/>
          </p:cNvPicPr>
          <p:nvPr/>
        </p:nvPicPr>
        <p:blipFill>
          <a:blip r:embed="rId3" cstate="print"/>
          <a:srcRect/>
          <a:stretch>
            <a:fillRect/>
          </a:stretch>
        </p:blipFill>
        <p:spPr bwMode="auto">
          <a:xfrm>
            <a:off x="7673975" y="4267200"/>
            <a:ext cx="1401763"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458" name="Picture 2" descr="Pages from Chapter Three Volume 1"/>
          <p:cNvPicPr>
            <a:picLocks noGrp="1" noChangeAspect="1" noChangeArrowheads="1"/>
          </p:cNvPicPr>
          <p:nvPr>
            <p:ph idx="1"/>
          </p:nvPr>
        </p:nvPicPr>
        <p:blipFill>
          <a:blip r:embed="rId3" cstate="print"/>
          <a:srcRect/>
          <a:stretch>
            <a:fillRect/>
          </a:stretch>
        </p:blipFill>
        <p:spPr>
          <a:xfrm>
            <a:off x="838200" y="-990600"/>
            <a:ext cx="6951663" cy="89916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219200" y="304800"/>
            <a:ext cx="6454775" cy="1233488"/>
          </a:xfrm>
        </p:spPr>
        <p:txBody>
          <a:bodyPr lIns="92075" tIns="46038" rIns="92075" bIns="46038" anchor="ctr"/>
          <a:lstStyle/>
          <a:p>
            <a:pPr algn="ctr"/>
            <a:r>
              <a:rPr lang="en-US" sz="3200" b="1" smtClean="0">
                <a:effectLst>
                  <a:outerShdw blurRad="38100" dist="38100" dir="2700000" algn="tl">
                    <a:srgbClr val="C0C0C0"/>
                  </a:outerShdw>
                </a:effectLst>
                <a:ea typeface="ＭＳ Ｐゴシック" pitchFamily="34" charset="-128"/>
              </a:rPr>
              <a:t>Organizational Structure of AEPS</a:t>
            </a:r>
            <a:r>
              <a:rPr lang="en-US" sz="3200" b="1" baseline="30000" smtClean="0">
                <a:effectLst>
                  <a:outerShdw blurRad="38100" dist="38100" dir="2700000" algn="tl">
                    <a:srgbClr val="C0C0C0"/>
                  </a:outerShdw>
                </a:effectLst>
                <a:ea typeface="ＭＳ Ｐゴシック" pitchFamily="34" charset="-128"/>
                <a:cs typeface="Times New Roman" pitchFamily="18" charset="0"/>
              </a:rPr>
              <a:t>®</a:t>
            </a:r>
            <a:r>
              <a:rPr lang="en-US" sz="3200" b="1" smtClean="0">
                <a:effectLst>
                  <a:outerShdw blurRad="38100" dist="38100" dir="2700000" algn="tl">
                    <a:srgbClr val="C0C0C0"/>
                  </a:outerShdw>
                </a:effectLst>
                <a:ea typeface="ＭＳ Ｐゴシック" pitchFamily="34" charset="-128"/>
              </a:rPr>
              <a:t> Items</a:t>
            </a:r>
          </a:p>
        </p:txBody>
      </p:sp>
      <p:sp>
        <p:nvSpPr>
          <p:cNvPr id="537603" name="Rectangle 3"/>
          <p:cNvSpPr>
            <a:spLocks noChangeArrowheads="1"/>
          </p:cNvSpPr>
          <p:nvPr/>
        </p:nvSpPr>
        <p:spPr bwMode="auto">
          <a:xfrm>
            <a:off x="2520950" y="1758950"/>
            <a:ext cx="4102100" cy="368300"/>
          </a:xfrm>
          <a:prstGeom prst="rect">
            <a:avLst/>
          </a:prstGeom>
          <a:noFill/>
          <a:ln w="12700">
            <a:solidFill>
              <a:schemeClr val="tx1"/>
            </a:solidFill>
            <a:miter lim="800000"/>
            <a:headEnd/>
            <a:tailEnd/>
          </a:ln>
        </p:spPr>
        <p:txBody>
          <a:bodyPr wrap="none" anchor="ctr"/>
          <a:lstStyle/>
          <a:p>
            <a:pPr algn="ctr" defTabSz="914400" eaLnBrk="0" hangingPunct="0"/>
            <a:endParaRPr lang="en-US" sz="2400">
              <a:latin typeface="Times New Roman" pitchFamily="18" charset="0"/>
            </a:endParaRPr>
          </a:p>
        </p:txBody>
      </p:sp>
      <p:sp>
        <p:nvSpPr>
          <p:cNvPr id="537604" name="Rectangle 4"/>
          <p:cNvSpPr>
            <a:spLocks noChangeArrowheads="1"/>
          </p:cNvSpPr>
          <p:nvPr/>
        </p:nvSpPr>
        <p:spPr bwMode="auto">
          <a:xfrm>
            <a:off x="4191000" y="1752600"/>
            <a:ext cx="757238" cy="336550"/>
          </a:xfrm>
          <a:prstGeom prst="rect">
            <a:avLst/>
          </a:prstGeom>
          <a:noFill/>
          <a:ln w="9525">
            <a:noFill/>
            <a:miter lim="800000"/>
            <a:headEnd/>
            <a:tailEnd/>
          </a:ln>
        </p:spPr>
        <p:txBody>
          <a:bodyPr wrap="none" lIns="92075" tIns="46038" rIns="92075" bIns="46038">
            <a:spAutoFit/>
          </a:bodyPr>
          <a:lstStyle/>
          <a:p>
            <a:pPr defTabSz="914400" eaLnBrk="0" hangingPunct="0"/>
            <a:r>
              <a:rPr lang="en-US" sz="1600" b="1">
                <a:solidFill>
                  <a:schemeClr val="tx2"/>
                </a:solidFill>
                <a:latin typeface="Times New Roman" pitchFamily="18" charset="0"/>
              </a:rPr>
              <a:t>AREA</a:t>
            </a:r>
          </a:p>
        </p:txBody>
      </p:sp>
      <p:sp>
        <p:nvSpPr>
          <p:cNvPr id="537605" name="Line 5"/>
          <p:cNvSpPr>
            <a:spLocks noChangeShapeType="1"/>
          </p:cNvSpPr>
          <p:nvPr/>
        </p:nvSpPr>
        <p:spPr bwMode="auto">
          <a:xfrm flipH="1">
            <a:off x="1371600" y="1981200"/>
            <a:ext cx="11430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06" name="Line 6"/>
          <p:cNvSpPr>
            <a:spLocks noChangeShapeType="1"/>
          </p:cNvSpPr>
          <p:nvPr/>
        </p:nvSpPr>
        <p:spPr bwMode="auto">
          <a:xfrm>
            <a:off x="6629400" y="1905000"/>
            <a:ext cx="914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07" name="Line 7"/>
          <p:cNvSpPr>
            <a:spLocks noChangeShapeType="1"/>
          </p:cNvSpPr>
          <p:nvPr/>
        </p:nvSpPr>
        <p:spPr bwMode="auto">
          <a:xfrm>
            <a:off x="7543800" y="1905000"/>
            <a:ext cx="0" cy="533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08" name="Line 8"/>
          <p:cNvSpPr>
            <a:spLocks noChangeShapeType="1"/>
          </p:cNvSpPr>
          <p:nvPr/>
        </p:nvSpPr>
        <p:spPr bwMode="auto">
          <a:xfrm>
            <a:off x="914400" y="2819400"/>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09" name="Line 9"/>
          <p:cNvSpPr>
            <a:spLocks noChangeShapeType="1"/>
          </p:cNvSpPr>
          <p:nvPr/>
        </p:nvSpPr>
        <p:spPr bwMode="auto">
          <a:xfrm>
            <a:off x="2209800" y="2819400"/>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10" name="Line 10"/>
          <p:cNvSpPr>
            <a:spLocks noChangeShapeType="1"/>
          </p:cNvSpPr>
          <p:nvPr/>
        </p:nvSpPr>
        <p:spPr bwMode="auto">
          <a:xfrm>
            <a:off x="6553200" y="2743200"/>
            <a:ext cx="0" cy="381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11" name="Rectangle 11"/>
          <p:cNvSpPr>
            <a:spLocks noChangeArrowheads="1"/>
          </p:cNvSpPr>
          <p:nvPr/>
        </p:nvSpPr>
        <p:spPr bwMode="auto">
          <a:xfrm>
            <a:off x="692150" y="2444750"/>
            <a:ext cx="2959100" cy="444500"/>
          </a:xfrm>
          <a:prstGeom prst="rect">
            <a:avLst/>
          </a:prstGeom>
          <a:solidFill>
            <a:srgbClr val="EF1F1D"/>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12" name="Rectangle 12"/>
          <p:cNvSpPr>
            <a:spLocks noChangeArrowheads="1"/>
          </p:cNvSpPr>
          <p:nvPr/>
        </p:nvSpPr>
        <p:spPr bwMode="auto">
          <a:xfrm>
            <a:off x="760413" y="2501900"/>
            <a:ext cx="2889250" cy="336550"/>
          </a:xfrm>
          <a:prstGeom prst="rect">
            <a:avLst/>
          </a:prstGeom>
          <a:solidFill>
            <a:srgbClr val="EF1F1D"/>
          </a:solidFill>
          <a:ln w="9525">
            <a:noFill/>
            <a:miter lim="800000"/>
            <a:headEnd/>
            <a:tailEnd/>
          </a:ln>
        </p:spPr>
        <p:txBody>
          <a:bodyPr lIns="92075" tIns="46038" rIns="92075" bIns="46038">
            <a:spAutoFit/>
          </a:bodyPr>
          <a:lstStyle/>
          <a:p>
            <a:pPr lvl="2" defTabSz="914400" eaLnBrk="0" hangingPunct="0"/>
            <a:r>
              <a:rPr lang="en-US" sz="1600" b="1">
                <a:solidFill>
                  <a:srgbClr val="000000"/>
                </a:solidFill>
                <a:latin typeface="Times New Roman" pitchFamily="18" charset="0"/>
              </a:rPr>
              <a:t>STRAND A</a:t>
            </a:r>
            <a:endParaRPr lang="en-US" sz="1600" b="1">
              <a:solidFill>
                <a:schemeClr val="bg1"/>
              </a:solidFill>
              <a:latin typeface="Times New Roman" pitchFamily="18" charset="0"/>
            </a:endParaRPr>
          </a:p>
        </p:txBody>
      </p:sp>
      <p:sp>
        <p:nvSpPr>
          <p:cNvPr id="537613" name="Rectangle 13"/>
          <p:cNvSpPr>
            <a:spLocks noChangeArrowheads="1"/>
          </p:cNvSpPr>
          <p:nvPr/>
        </p:nvSpPr>
        <p:spPr bwMode="auto">
          <a:xfrm>
            <a:off x="6026150" y="2444750"/>
            <a:ext cx="2959100" cy="444500"/>
          </a:xfrm>
          <a:prstGeom prst="rect">
            <a:avLst/>
          </a:prstGeom>
          <a:solidFill>
            <a:srgbClr val="EF1F1D"/>
          </a:solidFill>
          <a:ln w="12700">
            <a:solidFill>
              <a:schemeClr val="tx1"/>
            </a:solidFill>
            <a:miter lim="800000"/>
            <a:headEnd/>
            <a:tailEnd/>
          </a:ln>
        </p:spPr>
        <p:txBody>
          <a:bodyPr wrap="none" anchor="ctr"/>
          <a:lstStyle/>
          <a:p>
            <a:pPr algn="ctr" defTabSz="914400" eaLnBrk="0" hangingPunct="0"/>
            <a:endParaRPr lang="en-US" sz="2400">
              <a:latin typeface="Times New Roman" pitchFamily="18" charset="0"/>
            </a:endParaRPr>
          </a:p>
        </p:txBody>
      </p:sp>
      <p:sp>
        <p:nvSpPr>
          <p:cNvPr id="537614" name="Line 14"/>
          <p:cNvSpPr>
            <a:spLocks noChangeShapeType="1"/>
          </p:cNvSpPr>
          <p:nvPr/>
        </p:nvSpPr>
        <p:spPr bwMode="auto">
          <a:xfrm>
            <a:off x="8305800" y="2819400"/>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15" name="Rectangle 15"/>
          <p:cNvSpPr>
            <a:spLocks noChangeArrowheads="1"/>
          </p:cNvSpPr>
          <p:nvPr/>
        </p:nvSpPr>
        <p:spPr bwMode="auto">
          <a:xfrm>
            <a:off x="6919913" y="2513013"/>
            <a:ext cx="1201737" cy="336550"/>
          </a:xfrm>
          <a:prstGeom prst="rect">
            <a:avLst/>
          </a:prstGeom>
          <a:solidFill>
            <a:srgbClr val="EF1F1D"/>
          </a:solidFill>
          <a:ln w="9525">
            <a:noFill/>
            <a:miter lim="800000"/>
            <a:headEnd/>
            <a:tailEnd/>
          </a:ln>
        </p:spPr>
        <p:txBody>
          <a:bodyPr wrap="none" lIns="92075" tIns="46038" rIns="92075" bIns="46038">
            <a:spAutoFit/>
          </a:bodyPr>
          <a:lstStyle/>
          <a:p>
            <a:pPr defTabSz="914400" eaLnBrk="0" hangingPunct="0"/>
            <a:r>
              <a:rPr lang="en-US" sz="1600" b="1">
                <a:solidFill>
                  <a:srgbClr val="000000"/>
                </a:solidFill>
                <a:latin typeface="Times New Roman" pitchFamily="18" charset="0"/>
              </a:rPr>
              <a:t>STRAND B</a:t>
            </a:r>
            <a:endParaRPr lang="en-US" sz="1600" b="1">
              <a:solidFill>
                <a:schemeClr val="bg1"/>
              </a:solidFill>
              <a:latin typeface="Times New Roman" pitchFamily="18" charset="0"/>
            </a:endParaRPr>
          </a:p>
        </p:txBody>
      </p:sp>
      <p:sp>
        <p:nvSpPr>
          <p:cNvPr id="537616" name="Line 16"/>
          <p:cNvSpPr>
            <a:spLocks noChangeShapeType="1"/>
          </p:cNvSpPr>
          <p:nvPr/>
        </p:nvSpPr>
        <p:spPr bwMode="auto">
          <a:xfrm>
            <a:off x="3429000" y="2819400"/>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17" name="Line 17"/>
          <p:cNvSpPr>
            <a:spLocks noChangeShapeType="1"/>
          </p:cNvSpPr>
          <p:nvPr/>
        </p:nvSpPr>
        <p:spPr bwMode="auto">
          <a:xfrm>
            <a:off x="1371600" y="1981200"/>
            <a:ext cx="0" cy="457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7618" name="Line 18"/>
          <p:cNvSpPr>
            <a:spLocks noChangeShapeType="1"/>
          </p:cNvSpPr>
          <p:nvPr/>
        </p:nvSpPr>
        <p:spPr bwMode="auto">
          <a:xfrm>
            <a:off x="3429000" y="35052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19" name="Line 19"/>
          <p:cNvSpPr>
            <a:spLocks noChangeShapeType="1"/>
          </p:cNvSpPr>
          <p:nvPr/>
        </p:nvSpPr>
        <p:spPr bwMode="auto">
          <a:xfrm>
            <a:off x="2209800" y="35052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0" name="Line 20"/>
          <p:cNvSpPr>
            <a:spLocks noChangeShapeType="1"/>
          </p:cNvSpPr>
          <p:nvPr/>
        </p:nvSpPr>
        <p:spPr bwMode="auto">
          <a:xfrm>
            <a:off x="914400" y="35052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1" name="Line 21"/>
          <p:cNvSpPr>
            <a:spLocks noChangeShapeType="1"/>
          </p:cNvSpPr>
          <p:nvPr/>
        </p:nvSpPr>
        <p:spPr bwMode="auto">
          <a:xfrm>
            <a:off x="8305800" y="35052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2" name="Line 22"/>
          <p:cNvSpPr>
            <a:spLocks noChangeShapeType="1"/>
          </p:cNvSpPr>
          <p:nvPr/>
        </p:nvSpPr>
        <p:spPr bwMode="auto">
          <a:xfrm>
            <a:off x="6553200" y="35052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3" name="Line 23"/>
          <p:cNvSpPr>
            <a:spLocks noChangeShapeType="1"/>
          </p:cNvSpPr>
          <p:nvPr/>
        </p:nvSpPr>
        <p:spPr bwMode="auto">
          <a:xfrm>
            <a:off x="6553200" y="4267200"/>
            <a:ext cx="0" cy="3048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4" name="Line 24"/>
          <p:cNvSpPr>
            <a:spLocks noChangeShapeType="1"/>
          </p:cNvSpPr>
          <p:nvPr/>
        </p:nvSpPr>
        <p:spPr bwMode="auto">
          <a:xfrm>
            <a:off x="8305800" y="4267200"/>
            <a:ext cx="0" cy="3048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5" name="Line 25"/>
          <p:cNvSpPr>
            <a:spLocks noChangeShapeType="1"/>
          </p:cNvSpPr>
          <p:nvPr/>
        </p:nvSpPr>
        <p:spPr bwMode="auto">
          <a:xfrm>
            <a:off x="8305800" y="49530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6" name="Line 26"/>
          <p:cNvSpPr>
            <a:spLocks noChangeShapeType="1"/>
          </p:cNvSpPr>
          <p:nvPr/>
        </p:nvSpPr>
        <p:spPr bwMode="auto">
          <a:xfrm>
            <a:off x="914400" y="4267200"/>
            <a:ext cx="0" cy="3048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7" name="Line 27"/>
          <p:cNvSpPr>
            <a:spLocks noChangeShapeType="1"/>
          </p:cNvSpPr>
          <p:nvPr/>
        </p:nvSpPr>
        <p:spPr bwMode="auto">
          <a:xfrm>
            <a:off x="2209800" y="4267200"/>
            <a:ext cx="0" cy="3048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28" name="Line 28"/>
          <p:cNvSpPr>
            <a:spLocks noChangeShapeType="1"/>
          </p:cNvSpPr>
          <p:nvPr/>
        </p:nvSpPr>
        <p:spPr bwMode="auto">
          <a:xfrm>
            <a:off x="2209800" y="49530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grpSp>
        <p:nvGrpSpPr>
          <p:cNvPr id="2" name="Group 29"/>
          <p:cNvGrpSpPr>
            <a:grpSpLocks/>
          </p:cNvGrpSpPr>
          <p:nvPr/>
        </p:nvGrpSpPr>
        <p:grpSpPr bwMode="auto">
          <a:xfrm>
            <a:off x="539750" y="3065463"/>
            <a:ext cx="8140700" cy="433387"/>
            <a:chOff x="340" y="1931"/>
            <a:chExt cx="5128" cy="273"/>
          </a:xfrm>
        </p:grpSpPr>
        <p:grpSp>
          <p:nvGrpSpPr>
            <p:cNvPr id="3" name="Group 30"/>
            <p:cNvGrpSpPr>
              <a:grpSpLocks/>
            </p:cNvGrpSpPr>
            <p:nvPr/>
          </p:nvGrpSpPr>
          <p:grpSpPr bwMode="auto">
            <a:xfrm>
              <a:off x="340" y="1931"/>
              <a:ext cx="520" cy="273"/>
              <a:chOff x="340" y="1931"/>
              <a:chExt cx="520" cy="273"/>
            </a:xfrm>
          </p:grpSpPr>
          <p:sp>
            <p:nvSpPr>
              <p:cNvPr id="537631" name="Rectangle 31"/>
              <p:cNvSpPr>
                <a:spLocks noChangeArrowheads="1"/>
              </p:cNvSpPr>
              <p:nvPr/>
            </p:nvSpPr>
            <p:spPr bwMode="auto">
              <a:xfrm>
                <a:off x="340" y="1931"/>
                <a:ext cx="520" cy="273"/>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32" name="Rectangle 32"/>
              <p:cNvSpPr>
                <a:spLocks noChangeArrowheads="1"/>
              </p:cNvSpPr>
              <p:nvPr/>
            </p:nvSpPr>
            <p:spPr bwMode="auto">
              <a:xfrm>
                <a:off x="375" y="1948"/>
                <a:ext cx="430" cy="192"/>
              </a:xfrm>
              <a:prstGeom prst="rect">
                <a:avLst/>
              </a:prstGeom>
              <a:solidFill>
                <a:srgbClr val="5DA31E"/>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Goal 1</a:t>
                </a:r>
              </a:p>
            </p:txBody>
          </p:sp>
        </p:grpSp>
        <p:grpSp>
          <p:nvGrpSpPr>
            <p:cNvPr id="4" name="Group 33"/>
            <p:cNvGrpSpPr>
              <a:grpSpLocks/>
            </p:cNvGrpSpPr>
            <p:nvPr/>
          </p:nvGrpSpPr>
          <p:grpSpPr bwMode="auto">
            <a:xfrm>
              <a:off x="3844" y="1972"/>
              <a:ext cx="520" cy="216"/>
              <a:chOff x="3844" y="1972"/>
              <a:chExt cx="520" cy="216"/>
            </a:xfrm>
          </p:grpSpPr>
          <p:sp>
            <p:nvSpPr>
              <p:cNvPr id="537634" name="Rectangle 34"/>
              <p:cNvSpPr>
                <a:spLocks noChangeArrowheads="1"/>
              </p:cNvSpPr>
              <p:nvPr/>
            </p:nvSpPr>
            <p:spPr bwMode="auto">
              <a:xfrm>
                <a:off x="3844" y="1972"/>
                <a:ext cx="520" cy="216"/>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35" name="Rectangle 35"/>
              <p:cNvSpPr>
                <a:spLocks noChangeArrowheads="1"/>
              </p:cNvSpPr>
              <p:nvPr/>
            </p:nvSpPr>
            <p:spPr bwMode="auto">
              <a:xfrm>
                <a:off x="3879" y="1984"/>
                <a:ext cx="430" cy="192"/>
              </a:xfrm>
              <a:prstGeom prst="rect">
                <a:avLst/>
              </a:prstGeom>
              <a:solidFill>
                <a:srgbClr val="5DA31E"/>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Goal 1</a:t>
                </a:r>
              </a:p>
            </p:txBody>
          </p:sp>
        </p:grpSp>
        <p:grpSp>
          <p:nvGrpSpPr>
            <p:cNvPr id="5" name="Group 36"/>
            <p:cNvGrpSpPr>
              <a:grpSpLocks/>
            </p:cNvGrpSpPr>
            <p:nvPr/>
          </p:nvGrpSpPr>
          <p:grpSpPr bwMode="auto">
            <a:xfrm>
              <a:off x="4948" y="1972"/>
              <a:ext cx="520" cy="216"/>
              <a:chOff x="4948" y="1972"/>
              <a:chExt cx="520" cy="216"/>
            </a:xfrm>
          </p:grpSpPr>
          <p:sp>
            <p:nvSpPr>
              <p:cNvPr id="537637" name="Rectangle 37"/>
              <p:cNvSpPr>
                <a:spLocks noChangeArrowheads="1"/>
              </p:cNvSpPr>
              <p:nvPr/>
            </p:nvSpPr>
            <p:spPr bwMode="auto">
              <a:xfrm>
                <a:off x="4948" y="1972"/>
                <a:ext cx="520" cy="216"/>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38" name="Rectangle 38"/>
              <p:cNvSpPr>
                <a:spLocks noChangeArrowheads="1"/>
              </p:cNvSpPr>
              <p:nvPr/>
            </p:nvSpPr>
            <p:spPr bwMode="auto">
              <a:xfrm>
                <a:off x="4983" y="1984"/>
                <a:ext cx="430" cy="192"/>
              </a:xfrm>
              <a:prstGeom prst="rect">
                <a:avLst/>
              </a:prstGeom>
              <a:solidFill>
                <a:srgbClr val="5DA31E"/>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Goal 2</a:t>
                </a:r>
              </a:p>
            </p:txBody>
          </p:sp>
        </p:grpSp>
        <p:grpSp>
          <p:nvGrpSpPr>
            <p:cNvPr id="6" name="Group 39"/>
            <p:cNvGrpSpPr>
              <a:grpSpLocks/>
            </p:cNvGrpSpPr>
            <p:nvPr/>
          </p:nvGrpSpPr>
          <p:grpSpPr bwMode="auto">
            <a:xfrm>
              <a:off x="1108" y="1931"/>
              <a:ext cx="520" cy="273"/>
              <a:chOff x="1108" y="1931"/>
              <a:chExt cx="520" cy="273"/>
            </a:xfrm>
          </p:grpSpPr>
          <p:sp>
            <p:nvSpPr>
              <p:cNvPr id="537640" name="Rectangle 40"/>
              <p:cNvSpPr>
                <a:spLocks noChangeArrowheads="1"/>
              </p:cNvSpPr>
              <p:nvPr/>
            </p:nvSpPr>
            <p:spPr bwMode="auto">
              <a:xfrm>
                <a:off x="1108" y="1931"/>
                <a:ext cx="520" cy="273"/>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41" name="Rectangle 41"/>
              <p:cNvSpPr>
                <a:spLocks noChangeArrowheads="1"/>
              </p:cNvSpPr>
              <p:nvPr/>
            </p:nvSpPr>
            <p:spPr bwMode="auto">
              <a:xfrm>
                <a:off x="1143" y="1948"/>
                <a:ext cx="430" cy="192"/>
              </a:xfrm>
              <a:prstGeom prst="rect">
                <a:avLst/>
              </a:prstGeom>
              <a:solidFill>
                <a:srgbClr val="5DA31E"/>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Goal 2</a:t>
                </a:r>
              </a:p>
            </p:txBody>
          </p:sp>
        </p:grpSp>
        <p:grpSp>
          <p:nvGrpSpPr>
            <p:cNvPr id="7" name="Group 42"/>
            <p:cNvGrpSpPr>
              <a:grpSpLocks/>
            </p:cNvGrpSpPr>
            <p:nvPr/>
          </p:nvGrpSpPr>
          <p:grpSpPr bwMode="auto">
            <a:xfrm>
              <a:off x="1876" y="1931"/>
              <a:ext cx="520" cy="273"/>
              <a:chOff x="1876" y="1931"/>
              <a:chExt cx="520" cy="273"/>
            </a:xfrm>
          </p:grpSpPr>
          <p:sp>
            <p:nvSpPr>
              <p:cNvPr id="537643" name="Rectangle 43"/>
              <p:cNvSpPr>
                <a:spLocks noChangeArrowheads="1"/>
              </p:cNvSpPr>
              <p:nvPr/>
            </p:nvSpPr>
            <p:spPr bwMode="auto">
              <a:xfrm>
                <a:off x="1876" y="1931"/>
                <a:ext cx="520" cy="273"/>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44" name="Rectangle 44"/>
              <p:cNvSpPr>
                <a:spLocks noChangeArrowheads="1"/>
              </p:cNvSpPr>
              <p:nvPr/>
            </p:nvSpPr>
            <p:spPr bwMode="auto">
              <a:xfrm>
                <a:off x="1911" y="1948"/>
                <a:ext cx="430" cy="192"/>
              </a:xfrm>
              <a:prstGeom prst="rect">
                <a:avLst/>
              </a:prstGeom>
              <a:solidFill>
                <a:srgbClr val="5DA31E"/>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Goal 3</a:t>
                </a:r>
              </a:p>
            </p:txBody>
          </p:sp>
        </p:grpSp>
      </p:grpSp>
      <p:grpSp>
        <p:nvGrpSpPr>
          <p:cNvPr id="8" name="Group 45"/>
          <p:cNvGrpSpPr>
            <a:grpSpLocks/>
          </p:cNvGrpSpPr>
          <p:nvPr/>
        </p:nvGrpSpPr>
        <p:grpSpPr bwMode="auto">
          <a:xfrm>
            <a:off x="1797050" y="3892550"/>
            <a:ext cx="925513" cy="368300"/>
            <a:chOff x="1132" y="2452"/>
            <a:chExt cx="582" cy="232"/>
          </a:xfrm>
        </p:grpSpPr>
        <p:sp>
          <p:nvSpPr>
            <p:cNvPr id="537646" name="Rectangle 46"/>
            <p:cNvSpPr>
              <a:spLocks noChangeArrowheads="1"/>
            </p:cNvSpPr>
            <p:nvPr/>
          </p:nvSpPr>
          <p:spPr bwMode="auto">
            <a:xfrm>
              <a:off x="1132" y="2452"/>
              <a:ext cx="582"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47" name="Rectangle 47"/>
            <p:cNvSpPr>
              <a:spLocks noChangeArrowheads="1"/>
            </p:cNvSpPr>
            <p:nvPr/>
          </p:nvSpPr>
          <p:spPr bwMode="auto">
            <a:xfrm>
              <a:off x="1171" y="2465"/>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2.1</a:t>
              </a:r>
            </a:p>
          </p:txBody>
        </p:sp>
      </p:grpSp>
      <p:grpSp>
        <p:nvGrpSpPr>
          <p:cNvPr id="9" name="Group 48"/>
          <p:cNvGrpSpPr>
            <a:grpSpLocks/>
          </p:cNvGrpSpPr>
          <p:nvPr/>
        </p:nvGrpSpPr>
        <p:grpSpPr bwMode="auto">
          <a:xfrm>
            <a:off x="1797050" y="5318125"/>
            <a:ext cx="939800" cy="387350"/>
            <a:chOff x="1132" y="3350"/>
            <a:chExt cx="592" cy="244"/>
          </a:xfrm>
        </p:grpSpPr>
        <p:sp>
          <p:nvSpPr>
            <p:cNvPr id="537649" name="Rectangle 49"/>
            <p:cNvSpPr>
              <a:spLocks noChangeArrowheads="1"/>
            </p:cNvSpPr>
            <p:nvPr/>
          </p:nvSpPr>
          <p:spPr bwMode="auto">
            <a:xfrm>
              <a:off x="1132" y="3350"/>
              <a:ext cx="592" cy="244"/>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50" name="Rectangle 50"/>
            <p:cNvSpPr>
              <a:spLocks noChangeArrowheads="1"/>
            </p:cNvSpPr>
            <p:nvPr/>
          </p:nvSpPr>
          <p:spPr bwMode="auto">
            <a:xfrm>
              <a:off x="1171" y="3364"/>
              <a:ext cx="498"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2.3</a:t>
              </a:r>
            </a:p>
          </p:txBody>
        </p:sp>
      </p:grpSp>
      <p:grpSp>
        <p:nvGrpSpPr>
          <p:cNvPr id="10" name="Group 51"/>
          <p:cNvGrpSpPr>
            <a:grpSpLocks/>
          </p:cNvGrpSpPr>
          <p:nvPr/>
        </p:nvGrpSpPr>
        <p:grpSpPr bwMode="auto">
          <a:xfrm>
            <a:off x="493713" y="4556125"/>
            <a:ext cx="915987" cy="387350"/>
            <a:chOff x="310" y="2870"/>
            <a:chExt cx="578" cy="244"/>
          </a:xfrm>
        </p:grpSpPr>
        <p:sp>
          <p:nvSpPr>
            <p:cNvPr id="537652" name="Rectangle 52"/>
            <p:cNvSpPr>
              <a:spLocks noChangeArrowheads="1"/>
            </p:cNvSpPr>
            <p:nvPr/>
          </p:nvSpPr>
          <p:spPr bwMode="auto">
            <a:xfrm>
              <a:off x="310" y="2870"/>
              <a:ext cx="578" cy="244"/>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53" name="Rectangle 53"/>
            <p:cNvSpPr>
              <a:spLocks noChangeArrowheads="1"/>
            </p:cNvSpPr>
            <p:nvPr/>
          </p:nvSpPr>
          <p:spPr bwMode="auto">
            <a:xfrm>
              <a:off x="347" y="2884"/>
              <a:ext cx="499"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1.2</a:t>
              </a:r>
            </a:p>
          </p:txBody>
        </p:sp>
      </p:grpSp>
      <p:grpSp>
        <p:nvGrpSpPr>
          <p:cNvPr id="11" name="Group 54"/>
          <p:cNvGrpSpPr>
            <a:grpSpLocks/>
          </p:cNvGrpSpPr>
          <p:nvPr/>
        </p:nvGrpSpPr>
        <p:grpSpPr bwMode="auto">
          <a:xfrm>
            <a:off x="1797050" y="4556125"/>
            <a:ext cx="925513" cy="390525"/>
            <a:chOff x="1132" y="2870"/>
            <a:chExt cx="582" cy="246"/>
          </a:xfrm>
        </p:grpSpPr>
        <p:sp>
          <p:nvSpPr>
            <p:cNvPr id="537655" name="Rectangle 55"/>
            <p:cNvSpPr>
              <a:spLocks noChangeArrowheads="1"/>
            </p:cNvSpPr>
            <p:nvPr/>
          </p:nvSpPr>
          <p:spPr bwMode="auto">
            <a:xfrm>
              <a:off x="1132" y="2870"/>
              <a:ext cx="582" cy="246"/>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56" name="Rectangle 56"/>
            <p:cNvSpPr>
              <a:spLocks noChangeArrowheads="1"/>
            </p:cNvSpPr>
            <p:nvPr/>
          </p:nvSpPr>
          <p:spPr bwMode="auto">
            <a:xfrm>
              <a:off x="1171" y="2884"/>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2.2</a:t>
              </a:r>
            </a:p>
          </p:txBody>
        </p:sp>
      </p:grpSp>
      <p:grpSp>
        <p:nvGrpSpPr>
          <p:cNvPr id="12" name="Group 57"/>
          <p:cNvGrpSpPr>
            <a:grpSpLocks/>
          </p:cNvGrpSpPr>
          <p:nvPr/>
        </p:nvGrpSpPr>
        <p:grpSpPr bwMode="auto">
          <a:xfrm>
            <a:off x="501650" y="3892550"/>
            <a:ext cx="939800" cy="368300"/>
            <a:chOff x="316" y="2452"/>
            <a:chExt cx="592" cy="232"/>
          </a:xfrm>
        </p:grpSpPr>
        <p:sp>
          <p:nvSpPr>
            <p:cNvPr id="537658" name="Rectangle 58"/>
            <p:cNvSpPr>
              <a:spLocks noChangeArrowheads="1"/>
            </p:cNvSpPr>
            <p:nvPr/>
          </p:nvSpPr>
          <p:spPr bwMode="auto">
            <a:xfrm>
              <a:off x="316" y="2452"/>
              <a:ext cx="592"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59" name="Rectangle 59"/>
            <p:cNvSpPr>
              <a:spLocks noChangeArrowheads="1"/>
            </p:cNvSpPr>
            <p:nvPr/>
          </p:nvSpPr>
          <p:spPr bwMode="auto">
            <a:xfrm>
              <a:off x="355" y="2465"/>
              <a:ext cx="498"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1.1</a:t>
              </a:r>
            </a:p>
          </p:txBody>
        </p:sp>
      </p:grpSp>
      <p:grpSp>
        <p:nvGrpSpPr>
          <p:cNvPr id="13" name="Group 60"/>
          <p:cNvGrpSpPr>
            <a:grpSpLocks/>
          </p:cNvGrpSpPr>
          <p:nvPr/>
        </p:nvGrpSpPr>
        <p:grpSpPr bwMode="auto">
          <a:xfrm>
            <a:off x="7893050" y="4578350"/>
            <a:ext cx="925513" cy="368300"/>
            <a:chOff x="4972" y="2884"/>
            <a:chExt cx="582" cy="232"/>
          </a:xfrm>
        </p:grpSpPr>
        <p:sp>
          <p:nvSpPr>
            <p:cNvPr id="537661" name="Rectangle 61"/>
            <p:cNvSpPr>
              <a:spLocks noChangeArrowheads="1"/>
            </p:cNvSpPr>
            <p:nvPr/>
          </p:nvSpPr>
          <p:spPr bwMode="auto">
            <a:xfrm>
              <a:off x="4972" y="2884"/>
              <a:ext cx="582"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62" name="Rectangle 62"/>
            <p:cNvSpPr>
              <a:spLocks noChangeArrowheads="1"/>
            </p:cNvSpPr>
            <p:nvPr/>
          </p:nvSpPr>
          <p:spPr bwMode="auto">
            <a:xfrm>
              <a:off x="5011" y="2897"/>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2.2</a:t>
              </a:r>
            </a:p>
          </p:txBody>
        </p:sp>
      </p:grpSp>
      <p:grpSp>
        <p:nvGrpSpPr>
          <p:cNvPr id="14" name="Group 63"/>
          <p:cNvGrpSpPr>
            <a:grpSpLocks/>
          </p:cNvGrpSpPr>
          <p:nvPr/>
        </p:nvGrpSpPr>
        <p:grpSpPr bwMode="auto">
          <a:xfrm>
            <a:off x="6102350" y="4578350"/>
            <a:ext cx="977900" cy="390525"/>
            <a:chOff x="3844" y="2884"/>
            <a:chExt cx="616" cy="246"/>
          </a:xfrm>
        </p:grpSpPr>
        <p:sp>
          <p:nvSpPr>
            <p:cNvPr id="537664" name="Rectangle 64"/>
            <p:cNvSpPr>
              <a:spLocks noChangeArrowheads="1"/>
            </p:cNvSpPr>
            <p:nvPr/>
          </p:nvSpPr>
          <p:spPr bwMode="auto">
            <a:xfrm>
              <a:off x="3844" y="2884"/>
              <a:ext cx="616" cy="246"/>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65" name="Rectangle 65"/>
            <p:cNvSpPr>
              <a:spLocks noChangeArrowheads="1"/>
            </p:cNvSpPr>
            <p:nvPr/>
          </p:nvSpPr>
          <p:spPr bwMode="auto">
            <a:xfrm>
              <a:off x="3885" y="2898"/>
              <a:ext cx="498"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1.2</a:t>
              </a:r>
            </a:p>
          </p:txBody>
        </p:sp>
      </p:grpSp>
      <p:grpSp>
        <p:nvGrpSpPr>
          <p:cNvPr id="15" name="Group 66"/>
          <p:cNvGrpSpPr>
            <a:grpSpLocks/>
          </p:cNvGrpSpPr>
          <p:nvPr/>
        </p:nvGrpSpPr>
        <p:grpSpPr bwMode="auto">
          <a:xfrm>
            <a:off x="3054350" y="3892550"/>
            <a:ext cx="901700" cy="368300"/>
            <a:chOff x="1924" y="2452"/>
            <a:chExt cx="568" cy="232"/>
          </a:xfrm>
        </p:grpSpPr>
        <p:sp>
          <p:nvSpPr>
            <p:cNvPr id="537667" name="Rectangle 67"/>
            <p:cNvSpPr>
              <a:spLocks noChangeArrowheads="1"/>
            </p:cNvSpPr>
            <p:nvPr/>
          </p:nvSpPr>
          <p:spPr bwMode="auto">
            <a:xfrm>
              <a:off x="1924" y="2452"/>
              <a:ext cx="568"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68" name="Rectangle 68"/>
            <p:cNvSpPr>
              <a:spLocks noChangeArrowheads="1"/>
            </p:cNvSpPr>
            <p:nvPr/>
          </p:nvSpPr>
          <p:spPr bwMode="auto">
            <a:xfrm>
              <a:off x="1963" y="2465"/>
              <a:ext cx="498"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3.1</a:t>
              </a:r>
            </a:p>
          </p:txBody>
        </p:sp>
      </p:grpSp>
      <p:grpSp>
        <p:nvGrpSpPr>
          <p:cNvPr id="16" name="Group 69"/>
          <p:cNvGrpSpPr>
            <a:grpSpLocks/>
          </p:cNvGrpSpPr>
          <p:nvPr/>
        </p:nvGrpSpPr>
        <p:grpSpPr bwMode="auto">
          <a:xfrm>
            <a:off x="7893050" y="3892550"/>
            <a:ext cx="925513" cy="368300"/>
            <a:chOff x="4972" y="2452"/>
            <a:chExt cx="582" cy="232"/>
          </a:xfrm>
        </p:grpSpPr>
        <p:sp>
          <p:nvSpPr>
            <p:cNvPr id="537670" name="Rectangle 70"/>
            <p:cNvSpPr>
              <a:spLocks noChangeArrowheads="1"/>
            </p:cNvSpPr>
            <p:nvPr/>
          </p:nvSpPr>
          <p:spPr bwMode="auto">
            <a:xfrm>
              <a:off x="4972" y="2452"/>
              <a:ext cx="582"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71" name="Rectangle 71"/>
            <p:cNvSpPr>
              <a:spLocks noChangeArrowheads="1"/>
            </p:cNvSpPr>
            <p:nvPr/>
          </p:nvSpPr>
          <p:spPr bwMode="auto">
            <a:xfrm>
              <a:off x="5011" y="2465"/>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2.1</a:t>
              </a:r>
            </a:p>
          </p:txBody>
        </p:sp>
      </p:grpSp>
      <p:grpSp>
        <p:nvGrpSpPr>
          <p:cNvPr id="17" name="Group 72"/>
          <p:cNvGrpSpPr>
            <a:grpSpLocks/>
          </p:cNvGrpSpPr>
          <p:nvPr/>
        </p:nvGrpSpPr>
        <p:grpSpPr bwMode="auto">
          <a:xfrm>
            <a:off x="6102350" y="3892550"/>
            <a:ext cx="923925" cy="368300"/>
            <a:chOff x="3844" y="2452"/>
            <a:chExt cx="581" cy="232"/>
          </a:xfrm>
        </p:grpSpPr>
        <p:sp>
          <p:nvSpPr>
            <p:cNvPr id="537673" name="Rectangle 73"/>
            <p:cNvSpPr>
              <a:spLocks noChangeArrowheads="1"/>
            </p:cNvSpPr>
            <p:nvPr/>
          </p:nvSpPr>
          <p:spPr bwMode="auto">
            <a:xfrm>
              <a:off x="3844" y="2452"/>
              <a:ext cx="581" cy="232"/>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74" name="Rectangle 74"/>
            <p:cNvSpPr>
              <a:spLocks noChangeArrowheads="1"/>
            </p:cNvSpPr>
            <p:nvPr/>
          </p:nvSpPr>
          <p:spPr bwMode="auto">
            <a:xfrm>
              <a:off x="3883" y="2465"/>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1.1</a:t>
              </a:r>
            </a:p>
          </p:txBody>
        </p:sp>
      </p:grpSp>
      <p:grpSp>
        <p:nvGrpSpPr>
          <p:cNvPr id="18" name="Group 75"/>
          <p:cNvGrpSpPr>
            <a:grpSpLocks/>
          </p:cNvGrpSpPr>
          <p:nvPr/>
        </p:nvGrpSpPr>
        <p:grpSpPr bwMode="auto">
          <a:xfrm>
            <a:off x="7893050" y="5318125"/>
            <a:ext cx="939800" cy="388938"/>
            <a:chOff x="4972" y="3350"/>
            <a:chExt cx="592" cy="245"/>
          </a:xfrm>
        </p:grpSpPr>
        <p:sp>
          <p:nvSpPr>
            <p:cNvPr id="537676" name="Rectangle 76"/>
            <p:cNvSpPr>
              <a:spLocks noChangeArrowheads="1"/>
            </p:cNvSpPr>
            <p:nvPr/>
          </p:nvSpPr>
          <p:spPr bwMode="auto">
            <a:xfrm>
              <a:off x="4972" y="3350"/>
              <a:ext cx="592" cy="245"/>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77" name="Rectangle 77"/>
            <p:cNvSpPr>
              <a:spLocks noChangeArrowheads="1"/>
            </p:cNvSpPr>
            <p:nvPr/>
          </p:nvSpPr>
          <p:spPr bwMode="auto">
            <a:xfrm>
              <a:off x="5011" y="3364"/>
              <a:ext cx="470"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2.3</a:t>
              </a:r>
            </a:p>
          </p:txBody>
        </p:sp>
      </p:grpSp>
      <p:grpSp>
        <p:nvGrpSpPr>
          <p:cNvPr id="19" name="Group 78"/>
          <p:cNvGrpSpPr>
            <a:grpSpLocks/>
          </p:cNvGrpSpPr>
          <p:nvPr/>
        </p:nvGrpSpPr>
        <p:grpSpPr bwMode="auto">
          <a:xfrm>
            <a:off x="3016250" y="4556125"/>
            <a:ext cx="939800" cy="390525"/>
            <a:chOff x="1900" y="2870"/>
            <a:chExt cx="592" cy="246"/>
          </a:xfrm>
        </p:grpSpPr>
        <p:sp>
          <p:nvSpPr>
            <p:cNvPr id="537679" name="Rectangle 79"/>
            <p:cNvSpPr>
              <a:spLocks noChangeArrowheads="1"/>
            </p:cNvSpPr>
            <p:nvPr/>
          </p:nvSpPr>
          <p:spPr bwMode="auto">
            <a:xfrm>
              <a:off x="1900" y="2870"/>
              <a:ext cx="592" cy="246"/>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80" name="Rectangle 80"/>
            <p:cNvSpPr>
              <a:spLocks noChangeArrowheads="1"/>
            </p:cNvSpPr>
            <p:nvPr/>
          </p:nvSpPr>
          <p:spPr bwMode="auto">
            <a:xfrm>
              <a:off x="1939" y="2884"/>
              <a:ext cx="498"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3.2</a:t>
              </a:r>
            </a:p>
          </p:txBody>
        </p:sp>
      </p:grpSp>
      <p:grpSp>
        <p:nvGrpSpPr>
          <p:cNvPr id="20" name="Group 81"/>
          <p:cNvGrpSpPr>
            <a:grpSpLocks/>
          </p:cNvGrpSpPr>
          <p:nvPr/>
        </p:nvGrpSpPr>
        <p:grpSpPr bwMode="auto">
          <a:xfrm>
            <a:off x="501650" y="5340350"/>
            <a:ext cx="925513" cy="390525"/>
            <a:chOff x="316" y="3364"/>
            <a:chExt cx="582" cy="246"/>
          </a:xfrm>
        </p:grpSpPr>
        <p:sp>
          <p:nvSpPr>
            <p:cNvPr id="537682" name="Rectangle 82"/>
            <p:cNvSpPr>
              <a:spLocks noChangeArrowheads="1"/>
            </p:cNvSpPr>
            <p:nvPr/>
          </p:nvSpPr>
          <p:spPr bwMode="auto">
            <a:xfrm>
              <a:off x="316" y="3364"/>
              <a:ext cx="582" cy="246"/>
            </a:xfrm>
            <a:prstGeom prst="rect">
              <a:avLst/>
            </a:prstGeom>
            <a:solidFill>
              <a:srgbClr val="FFEA18"/>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83" name="Rectangle 83"/>
            <p:cNvSpPr>
              <a:spLocks noChangeArrowheads="1"/>
            </p:cNvSpPr>
            <p:nvPr/>
          </p:nvSpPr>
          <p:spPr bwMode="auto">
            <a:xfrm>
              <a:off x="355" y="3378"/>
              <a:ext cx="497" cy="192"/>
            </a:xfrm>
            <a:prstGeom prst="rect">
              <a:avLst/>
            </a:prstGeom>
            <a:solidFill>
              <a:srgbClr val="FFEA18"/>
            </a:solidFill>
            <a:ln w="9525">
              <a:noFill/>
              <a:miter lim="800000"/>
              <a:headEnd/>
              <a:tailEnd/>
            </a:ln>
          </p:spPr>
          <p:txBody>
            <a:bodyPr wrap="none" lIns="92075" tIns="46038" rIns="92075" bIns="46038">
              <a:spAutoFit/>
            </a:bodyPr>
            <a:lstStyle/>
            <a:p>
              <a:pPr defTabSz="914400" eaLnBrk="0" hangingPunct="0"/>
              <a:r>
                <a:rPr lang="en-US" sz="1400" b="1">
                  <a:latin typeface="Times New Roman" pitchFamily="18" charset="0"/>
                </a:rPr>
                <a:t>Obj. 1.3</a:t>
              </a:r>
            </a:p>
          </p:txBody>
        </p:sp>
      </p:grpSp>
      <p:sp>
        <p:nvSpPr>
          <p:cNvPr id="537684" name="Line 84"/>
          <p:cNvSpPr>
            <a:spLocks noChangeShapeType="1"/>
          </p:cNvSpPr>
          <p:nvPr/>
        </p:nvSpPr>
        <p:spPr bwMode="auto">
          <a:xfrm>
            <a:off x="914400" y="4953000"/>
            <a:ext cx="0" cy="3810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537685" name="Rectangle 85"/>
          <p:cNvSpPr>
            <a:spLocks noChangeArrowheads="1"/>
          </p:cNvSpPr>
          <p:nvPr/>
        </p:nvSpPr>
        <p:spPr bwMode="auto">
          <a:xfrm>
            <a:off x="1219200" y="5867400"/>
            <a:ext cx="215900" cy="215900"/>
          </a:xfrm>
          <a:prstGeom prst="rect">
            <a:avLst/>
          </a:prstGeom>
          <a:solidFill>
            <a:srgbClr val="EF1F1D"/>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86" name="Line 86"/>
          <p:cNvSpPr>
            <a:spLocks noChangeShapeType="1"/>
          </p:cNvSpPr>
          <p:nvPr/>
        </p:nvSpPr>
        <p:spPr bwMode="auto">
          <a:xfrm>
            <a:off x="3657600" y="2590800"/>
            <a:ext cx="2362200"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537687" name="Rectangle 87"/>
          <p:cNvSpPr>
            <a:spLocks noChangeArrowheads="1"/>
          </p:cNvSpPr>
          <p:nvPr/>
        </p:nvSpPr>
        <p:spPr bwMode="auto">
          <a:xfrm>
            <a:off x="1447800" y="5867400"/>
            <a:ext cx="2662238" cy="304800"/>
          </a:xfrm>
          <a:prstGeom prst="rect">
            <a:avLst/>
          </a:prstGeom>
          <a:noFill/>
          <a:ln w="9525">
            <a:noFill/>
            <a:miter lim="800000"/>
            <a:headEnd/>
            <a:tailEnd/>
          </a:ln>
        </p:spPr>
        <p:txBody>
          <a:bodyPr wrap="none" lIns="92075" tIns="46038" rIns="92075" bIns="46038">
            <a:spAutoFit/>
          </a:bodyPr>
          <a:lstStyle/>
          <a:p>
            <a:pPr defTabSz="914400" eaLnBrk="0" hangingPunct="0"/>
            <a:r>
              <a:rPr lang="en-US" sz="1400" b="1">
                <a:solidFill>
                  <a:srgbClr val="000000"/>
                </a:solidFill>
                <a:latin typeface="Times New Roman" pitchFamily="18" charset="0"/>
              </a:rPr>
              <a:t>Strands:  Easy to More Difficult</a:t>
            </a:r>
            <a:r>
              <a:rPr lang="en-US" sz="1400" b="1">
                <a:latin typeface="Times New Roman" pitchFamily="18" charset="0"/>
              </a:rPr>
              <a:t> </a:t>
            </a:r>
          </a:p>
        </p:txBody>
      </p:sp>
      <p:sp>
        <p:nvSpPr>
          <p:cNvPr id="537688" name="Rectangle 88"/>
          <p:cNvSpPr>
            <a:spLocks noChangeArrowheads="1"/>
          </p:cNvSpPr>
          <p:nvPr/>
        </p:nvSpPr>
        <p:spPr bwMode="auto">
          <a:xfrm>
            <a:off x="5029200" y="5867400"/>
            <a:ext cx="215900" cy="215900"/>
          </a:xfrm>
          <a:prstGeom prst="rect">
            <a:avLst/>
          </a:prstGeom>
          <a:solidFill>
            <a:srgbClr val="5DA31E"/>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89" name="Rectangle 89"/>
          <p:cNvSpPr>
            <a:spLocks noChangeArrowheads="1"/>
          </p:cNvSpPr>
          <p:nvPr/>
        </p:nvSpPr>
        <p:spPr bwMode="auto">
          <a:xfrm>
            <a:off x="5257800" y="5867400"/>
            <a:ext cx="2416175" cy="304800"/>
          </a:xfrm>
          <a:prstGeom prst="rect">
            <a:avLst/>
          </a:prstGeom>
          <a:noFill/>
          <a:ln w="9525">
            <a:noFill/>
            <a:miter lim="800000"/>
            <a:headEnd/>
            <a:tailEnd/>
          </a:ln>
        </p:spPr>
        <p:txBody>
          <a:bodyPr wrap="none" lIns="92075" tIns="46038" rIns="92075" bIns="46038">
            <a:spAutoFit/>
          </a:bodyPr>
          <a:lstStyle/>
          <a:p>
            <a:pPr defTabSz="914400" eaLnBrk="0" hangingPunct="0"/>
            <a:r>
              <a:rPr lang="en-US" sz="1400" b="1">
                <a:solidFill>
                  <a:srgbClr val="000000"/>
                </a:solidFill>
                <a:latin typeface="Times New Roman" pitchFamily="18" charset="0"/>
              </a:rPr>
              <a:t>Goals: Easy to More Difficult</a:t>
            </a:r>
            <a:endParaRPr lang="en-US" sz="1400" b="1">
              <a:latin typeface="Times New Roman" pitchFamily="18" charset="0"/>
            </a:endParaRPr>
          </a:p>
        </p:txBody>
      </p:sp>
      <p:sp>
        <p:nvSpPr>
          <p:cNvPr id="537690" name="Rectangle 90"/>
          <p:cNvSpPr>
            <a:spLocks noChangeArrowheads="1"/>
          </p:cNvSpPr>
          <p:nvPr/>
        </p:nvSpPr>
        <p:spPr bwMode="auto">
          <a:xfrm>
            <a:off x="2452688" y="6380163"/>
            <a:ext cx="215900" cy="215900"/>
          </a:xfrm>
          <a:prstGeom prst="rect">
            <a:avLst/>
          </a:prstGeom>
          <a:solidFill>
            <a:srgbClr val="FFFF00"/>
          </a:solidFill>
          <a:ln w="12700">
            <a:solidFill>
              <a:schemeClr val="tx1"/>
            </a:solidFill>
            <a:miter lim="800000"/>
            <a:headEnd/>
            <a:tailEnd/>
          </a:ln>
        </p:spPr>
        <p:txBody>
          <a:bodyPr wrap="none" anchor="ctr"/>
          <a:lstStyle/>
          <a:p>
            <a:pPr defTabSz="914400" eaLnBrk="0" hangingPunct="0"/>
            <a:endParaRPr lang="en-US" sz="2400">
              <a:latin typeface="Times New Roman" pitchFamily="18" charset="0"/>
            </a:endParaRPr>
          </a:p>
        </p:txBody>
      </p:sp>
      <p:sp>
        <p:nvSpPr>
          <p:cNvPr id="537691" name="Rectangle 91"/>
          <p:cNvSpPr>
            <a:spLocks noChangeArrowheads="1"/>
          </p:cNvSpPr>
          <p:nvPr/>
        </p:nvSpPr>
        <p:spPr bwMode="auto">
          <a:xfrm>
            <a:off x="2728913" y="6332538"/>
            <a:ext cx="5443537" cy="304800"/>
          </a:xfrm>
          <a:prstGeom prst="rect">
            <a:avLst/>
          </a:prstGeom>
          <a:noFill/>
          <a:ln w="9525">
            <a:noFill/>
            <a:miter lim="800000"/>
            <a:headEnd/>
            <a:tailEnd/>
          </a:ln>
        </p:spPr>
        <p:txBody>
          <a:bodyPr lIns="92075" tIns="46038" rIns="92075" bIns="46038">
            <a:spAutoFit/>
          </a:bodyPr>
          <a:lstStyle/>
          <a:p>
            <a:pPr defTabSz="914400" eaLnBrk="0" hangingPunct="0"/>
            <a:r>
              <a:rPr lang="en-US" sz="1400" b="1">
                <a:solidFill>
                  <a:srgbClr val="000000"/>
                </a:solidFill>
                <a:latin typeface="Times New Roman" pitchFamily="18" charset="0"/>
              </a:rPr>
              <a:t>Objectives become more difficult as  the goal is approached.</a:t>
            </a:r>
            <a:endParaRPr lang="en-US" sz="1400" b="1">
              <a:latin typeface="Times New Roman" pitchFamily="18" charset="0"/>
            </a:endParaRPr>
          </a:p>
        </p:txBody>
      </p:sp>
      <p:sp>
        <p:nvSpPr>
          <p:cNvPr id="537692" name="Line 92"/>
          <p:cNvSpPr>
            <a:spLocks noChangeShapeType="1"/>
          </p:cNvSpPr>
          <p:nvPr/>
        </p:nvSpPr>
        <p:spPr bwMode="auto">
          <a:xfrm>
            <a:off x="1371600" y="3276600"/>
            <a:ext cx="381000" cy="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537693" name="Line 93"/>
          <p:cNvSpPr>
            <a:spLocks noChangeShapeType="1"/>
          </p:cNvSpPr>
          <p:nvPr/>
        </p:nvSpPr>
        <p:spPr bwMode="auto">
          <a:xfrm>
            <a:off x="2590800" y="3276600"/>
            <a:ext cx="381000" cy="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537694" name="Line 94"/>
          <p:cNvSpPr>
            <a:spLocks noChangeShapeType="1"/>
          </p:cNvSpPr>
          <p:nvPr/>
        </p:nvSpPr>
        <p:spPr bwMode="auto">
          <a:xfrm>
            <a:off x="6934200" y="3276600"/>
            <a:ext cx="914400" cy="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537695" name="Line 95"/>
          <p:cNvSpPr>
            <a:spLocks noChangeShapeType="1"/>
          </p:cNvSpPr>
          <p:nvPr/>
        </p:nvSpPr>
        <p:spPr bwMode="auto">
          <a:xfrm>
            <a:off x="3429000" y="4267200"/>
            <a:ext cx="0" cy="304800"/>
          </a:xfrm>
          <a:prstGeom prst="line">
            <a:avLst/>
          </a:prstGeom>
          <a:noFill/>
          <a:ln w="12700">
            <a:solidFill>
              <a:schemeClr val="tx1"/>
            </a:solidFill>
            <a:round/>
            <a:headEnd type="stealth" w="med" len="med"/>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09650" y="2971800"/>
            <a:ext cx="7126288" cy="457200"/>
            <a:chOff x="636" y="1872"/>
            <a:chExt cx="4489" cy="288"/>
          </a:xfrm>
        </p:grpSpPr>
        <p:sp>
          <p:nvSpPr>
            <p:cNvPr id="539651" name="Rectangle 3"/>
            <p:cNvSpPr>
              <a:spLocks noChangeArrowheads="1"/>
            </p:cNvSpPr>
            <p:nvPr/>
          </p:nvSpPr>
          <p:spPr bwMode="auto">
            <a:xfrm>
              <a:off x="636" y="1872"/>
              <a:ext cx="804"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Strand A</a:t>
              </a:r>
            </a:p>
          </p:txBody>
        </p:sp>
        <p:sp>
          <p:nvSpPr>
            <p:cNvPr id="539652" name="Rectangle 4"/>
            <p:cNvSpPr>
              <a:spLocks noChangeArrowheads="1"/>
            </p:cNvSpPr>
            <p:nvPr/>
          </p:nvSpPr>
          <p:spPr bwMode="auto">
            <a:xfrm>
              <a:off x="2412" y="1872"/>
              <a:ext cx="793"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Strand B</a:t>
              </a:r>
            </a:p>
          </p:txBody>
        </p:sp>
        <p:sp>
          <p:nvSpPr>
            <p:cNvPr id="539653" name="Rectangle 5"/>
            <p:cNvSpPr>
              <a:spLocks noChangeArrowheads="1"/>
            </p:cNvSpPr>
            <p:nvPr/>
          </p:nvSpPr>
          <p:spPr bwMode="auto">
            <a:xfrm>
              <a:off x="4332" y="1872"/>
              <a:ext cx="793"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Strand C</a:t>
              </a:r>
            </a:p>
          </p:txBody>
        </p:sp>
      </p:grpSp>
      <p:grpSp>
        <p:nvGrpSpPr>
          <p:cNvPr id="3" name="Group 6"/>
          <p:cNvGrpSpPr>
            <a:grpSpLocks/>
          </p:cNvGrpSpPr>
          <p:nvPr/>
        </p:nvGrpSpPr>
        <p:grpSpPr bwMode="auto">
          <a:xfrm>
            <a:off x="1098550" y="4479925"/>
            <a:ext cx="6948488" cy="457200"/>
            <a:chOff x="692" y="2822"/>
            <a:chExt cx="4377" cy="288"/>
          </a:xfrm>
        </p:grpSpPr>
        <p:sp>
          <p:nvSpPr>
            <p:cNvPr id="539655" name="Rectangle 7"/>
            <p:cNvSpPr>
              <a:spLocks noChangeArrowheads="1"/>
            </p:cNvSpPr>
            <p:nvPr/>
          </p:nvSpPr>
          <p:spPr bwMode="auto">
            <a:xfrm>
              <a:off x="692" y="2822"/>
              <a:ext cx="633"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Goal 1</a:t>
              </a:r>
            </a:p>
          </p:txBody>
        </p:sp>
        <p:sp>
          <p:nvSpPr>
            <p:cNvPr id="539656" name="Rectangle 8"/>
            <p:cNvSpPr>
              <a:spLocks noChangeArrowheads="1"/>
            </p:cNvSpPr>
            <p:nvPr/>
          </p:nvSpPr>
          <p:spPr bwMode="auto">
            <a:xfrm>
              <a:off x="2420" y="2822"/>
              <a:ext cx="633"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Goal 2</a:t>
              </a:r>
            </a:p>
          </p:txBody>
        </p:sp>
        <p:sp>
          <p:nvSpPr>
            <p:cNvPr id="539657" name="Rectangle 9"/>
            <p:cNvSpPr>
              <a:spLocks noChangeArrowheads="1"/>
            </p:cNvSpPr>
            <p:nvPr/>
          </p:nvSpPr>
          <p:spPr bwMode="auto">
            <a:xfrm>
              <a:off x="4436" y="2822"/>
              <a:ext cx="633" cy="288"/>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Goal 3</a:t>
              </a:r>
            </a:p>
          </p:txBody>
        </p:sp>
      </p:grpSp>
      <p:sp>
        <p:nvSpPr>
          <p:cNvPr id="539658" name="Rectangle 10"/>
          <p:cNvSpPr>
            <a:spLocks noChangeArrowheads="1"/>
          </p:cNvSpPr>
          <p:nvPr/>
        </p:nvSpPr>
        <p:spPr bwMode="auto">
          <a:xfrm>
            <a:off x="649288" y="5699125"/>
            <a:ext cx="1595437" cy="457200"/>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Objective 3</a:t>
            </a:r>
          </a:p>
        </p:txBody>
      </p:sp>
      <p:sp>
        <p:nvSpPr>
          <p:cNvPr id="539659" name="Rectangle 11"/>
          <p:cNvSpPr>
            <a:spLocks noChangeArrowheads="1"/>
          </p:cNvSpPr>
          <p:nvPr/>
        </p:nvSpPr>
        <p:spPr bwMode="auto">
          <a:xfrm>
            <a:off x="3621088" y="5699125"/>
            <a:ext cx="1595437" cy="457200"/>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Objective 2</a:t>
            </a:r>
          </a:p>
        </p:txBody>
      </p:sp>
      <p:sp>
        <p:nvSpPr>
          <p:cNvPr id="539660" name="Rectangle 12"/>
          <p:cNvSpPr>
            <a:spLocks noChangeArrowheads="1"/>
          </p:cNvSpPr>
          <p:nvPr/>
        </p:nvSpPr>
        <p:spPr bwMode="auto">
          <a:xfrm>
            <a:off x="6973888" y="5699125"/>
            <a:ext cx="1595437" cy="457200"/>
          </a:xfrm>
          <a:prstGeom prst="rect">
            <a:avLst/>
          </a:prstGeom>
          <a:noFill/>
          <a:ln w="9525">
            <a:noFill/>
            <a:miter lim="800000"/>
            <a:headEnd/>
            <a:tailEnd/>
          </a:ln>
        </p:spPr>
        <p:txBody>
          <a:bodyPr wrap="none" lIns="92075" tIns="46038" rIns="92075" bIns="46038">
            <a:spAutoFit/>
          </a:bodyPr>
          <a:lstStyle/>
          <a:p>
            <a:pPr defTabSz="914400" eaLnBrk="0" hangingPunct="0"/>
            <a:r>
              <a:rPr lang="en-US" sz="2400">
                <a:latin typeface="Times New Roman" pitchFamily="18" charset="0"/>
              </a:rPr>
              <a:t>Objective 1</a:t>
            </a:r>
          </a:p>
        </p:txBody>
      </p:sp>
      <p:graphicFrame>
        <p:nvGraphicFramePr>
          <p:cNvPr id="539661" name="Object 13"/>
          <p:cNvGraphicFramePr>
            <a:graphicFrameLocks/>
          </p:cNvGraphicFramePr>
          <p:nvPr/>
        </p:nvGraphicFramePr>
        <p:xfrm>
          <a:off x="679450" y="1066800"/>
          <a:ext cx="3649663" cy="1447800"/>
        </p:xfrm>
        <a:graphic>
          <a:graphicData uri="http://schemas.openxmlformats.org/presentationml/2006/ole">
            <p:oleObj spid="_x0000_s1026" name="ClipArt" r:id="rId4" imgW="7331775" imgH="6867669" progId="">
              <p:embed/>
            </p:oleObj>
          </a:graphicData>
        </a:graphic>
      </p:graphicFrame>
      <p:graphicFrame>
        <p:nvGraphicFramePr>
          <p:cNvPr id="539662" name="Object 14"/>
          <p:cNvGraphicFramePr>
            <a:graphicFrameLocks/>
          </p:cNvGraphicFramePr>
          <p:nvPr/>
        </p:nvGraphicFramePr>
        <p:xfrm>
          <a:off x="4572000" y="685800"/>
          <a:ext cx="3651250" cy="2057400"/>
        </p:xfrm>
        <a:graphic>
          <a:graphicData uri="http://schemas.openxmlformats.org/presentationml/2006/ole">
            <p:oleObj spid="_x0000_s1027" name="ClipArt" r:id="rId5" imgW="7324021" imgH="7009420" progId="">
              <p:embed/>
            </p:oleObj>
          </a:graphicData>
        </a:graphic>
      </p:graphicFrame>
      <p:graphicFrame>
        <p:nvGraphicFramePr>
          <p:cNvPr id="539663" name="Object 15"/>
          <p:cNvGraphicFramePr>
            <a:graphicFrameLocks/>
          </p:cNvGraphicFramePr>
          <p:nvPr/>
        </p:nvGraphicFramePr>
        <p:xfrm>
          <a:off x="6751638" y="74613"/>
          <a:ext cx="2390775" cy="1050925"/>
        </p:xfrm>
        <a:graphic>
          <a:graphicData uri="http://schemas.openxmlformats.org/presentationml/2006/ole">
            <p:oleObj spid="_x0000_s1028" name="CorelDRAW" r:id="rId6" imgW="7361853" imgH="3256384" progId="">
              <p:embed/>
            </p:oleObj>
          </a:graphicData>
        </a:graphic>
      </p:graphicFrame>
      <p:sp>
        <p:nvSpPr>
          <p:cNvPr id="539664" name="Rectangle 16"/>
          <p:cNvSpPr>
            <a:spLocks noChangeArrowheads="1"/>
          </p:cNvSpPr>
          <p:nvPr/>
        </p:nvSpPr>
        <p:spPr bwMode="auto">
          <a:xfrm>
            <a:off x="7377113" y="212725"/>
            <a:ext cx="1333500" cy="457200"/>
          </a:xfrm>
          <a:prstGeom prst="rect">
            <a:avLst/>
          </a:prstGeom>
          <a:noFill/>
          <a:ln w="9525">
            <a:noFill/>
            <a:miter lim="800000"/>
            <a:headEnd/>
            <a:tailEnd/>
          </a:ln>
        </p:spPr>
        <p:txBody>
          <a:bodyPr wrap="none" lIns="92075" tIns="46038" rIns="92075" bIns="46038">
            <a:spAutoFit/>
          </a:bodyPr>
          <a:lstStyle/>
          <a:p>
            <a:pPr defTabSz="914400" eaLnBrk="0" hangingPunct="0"/>
            <a:r>
              <a:rPr lang="en-US" sz="2400">
                <a:solidFill>
                  <a:schemeClr val="tx2"/>
                </a:solidFill>
                <a:latin typeface="Times New Roman" pitchFamily="18" charset="0"/>
              </a:rPr>
              <a:t>Difficult</a:t>
            </a:r>
            <a:r>
              <a:rPr lang="en-US" sz="2400">
                <a:latin typeface="Times New Roman" pitchFamily="18" charset="0"/>
              </a:rPr>
              <a:t>!</a:t>
            </a:r>
          </a:p>
        </p:txBody>
      </p:sp>
      <p:graphicFrame>
        <p:nvGraphicFramePr>
          <p:cNvPr id="539665" name="Object 17"/>
          <p:cNvGraphicFramePr>
            <a:graphicFrameLocks/>
          </p:cNvGraphicFramePr>
          <p:nvPr/>
        </p:nvGraphicFramePr>
        <p:xfrm>
          <a:off x="228600" y="422275"/>
          <a:ext cx="1752600" cy="949325"/>
        </p:xfrm>
        <a:graphic>
          <a:graphicData uri="http://schemas.openxmlformats.org/presentationml/2006/ole">
            <p:oleObj spid="_x0000_s1029" name="CorelDRAW" r:id="rId7" imgW="7328747" imgH="3522133" progId="">
              <p:embed/>
            </p:oleObj>
          </a:graphicData>
        </a:graphic>
      </p:graphicFrame>
      <p:sp>
        <p:nvSpPr>
          <p:cNvPr id="539666" name="Rectangle 18"/>
          <p:cNvSpPr>
            <a:spLocks noChangeArrowheads="1"/>
          </p:cNvSpPr>
          <p:nvPr/>
        </p:nvSpPr>
        <p:spPr bwMode="auto">
          <a:xfrm>
            <a:off x="595313" y="593725"/>
            <a:ext cx="877887" cy="457200"/>
          </a:xfrm>
          <a:prstGeom prst="rect">
            <a:avLst/>
          </a:prstGeom>
          <a:noFill/>
          <a:ln w="9525">
            <a:noFill/>
            <a:miter lim="800000"/>
            <a:headEnd/>
            <a:tailEnd/>
          </a:ln>
        </p:spPr>
        <p:txBody>
          <a:bodyPr wrap="none" lIns="92075" tIns="46038" rIns="92075" bIns="46038">
            <a:spAutoFit/>
          </a:bodyPr>
          <a:lstStyle/>
          <a:p>
            <a:pPr defTabSz="914400" eaLnBrk="0" hangingPunct="0"/>
            <a:r>
              <a:rPr lang="en-US" sz="2400">
                <a:solidFill>
                  <a:schemeClr val="tx2"/>
                </a:solidFill>
                <a:latin typeface="Times New Roman" pitchFamily="18" charset="0"/>
              </a:rPr>
              <a:t>Easy</a:t>
            </a:r>
            <a:r>
              <a:rPr lang="en-US" sz="2400">
                <a:latin typeface="Times New Roman" pitchFamily="18" charset="0"/>
              </a:rPr>
              <a:t>!</a:t>
            </a:r>
          </a:p>
        </p:txBody>
      </p:sp>
      <p:grpSp>
        <p:nvGrpSpPr>
          <p:cNvPr id="4" name="Group 19"/>
          <p:cNvGrpSpPr>
            <a:grpSpLocks/>
          </p:cNvGrpSpPr>
          <p:nvPr/>
        </p:nvGrpSpPr>
        <p:grpSpPr bwMode="auto">
          <a:xfrm>
            <a:off x="2216150" y="3168650"/>
            <a:ext cx="4483100" cy="2921000"/>
            <a:chOff x="1396" y="1996"/>
            <a:chExt cx="2824" cy="1840"/>
          </a:xfrm>
        </p:grpSpPr>
        <p:sp>
          <p:nvSpPr>
            <p:cNvPr id="539668" name="AutoShape 20"/>
            <p:cNvSpPr>
              <a:spLocks noChangeArrowheads="1"/>
            </p:cNvSpPr>
            <p:nvPr/>
          </p:nvSpPr>
          <p:spPr bwMode="auto">
            <a:xfrm>
              <a:off x="1396" y="3700"/>
              <a:ext cx="856" cy="136"/>
            </a:xfrm>
            <a:prstGeom prst="leftArrow">
              <a:avLst>
                <a:gd name="adj1" fmla="val 50000"/>
                <a:gd name="adj2" fmla="val 314677"/>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sp>
          <p:nvSpPr>
            <p:cNvPr id="539669" name="AutoShape 21"/>
            <p:cNvSpPr>
              <a:spLocks noChangeArrowheads="1"/>
            </p:cNvSpPr>
            <p:nvPr/>
          </p:nvSpPr>
          <p:spPr bwMode="auto">
            <a:xfrm>
              <a:off x="1540" y="1996"/>
              <a:ext cx="856" cy="136"/>
            </a:xfrm>
            <a:prstGeom prst="rightArrow">
              <a:avLst>
                <a:gd name="adj1" fmla="val 50000"/>
                <a:gd name="adj2" fmla="val 314735"/>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sp>
          <p:nvSpPr>
            <p:cNvPr id="539670" name="AutoShape 22"/>
            <p:cNvSpPr>
              <a:spLocks noChangeArrowheads="1"/>
            </p:cNvSpPr>
            <p:nvPr/>
          </p:nvSpPr>
          <p:spPr bwMode="auto">
            <a:xfrm>
              <a:off x="3364" y="3652"/>
              <a:ext cx="856" cy="136"/>
            </a:xfrm>
            <a:prstGeom prst="leftArrow">
              <a:avLst>
                <a:gd name="adj1" fmla="val 50000"/>
                <a:gd name="adj2" fmla="val 314677"/>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sp>
          <p:nvSpPr>
            <p:cNvPr id="539671" name="AutoShape 23"/>
            <p:cNvSpPr>
              <a:spLocks noChangeArrowheads="1"/>
            </p:cNvSpPr>
            <p:nvPr/>
          </p:nvSpPr>
          <p:spPr bwMode="auto">
            <a:xfrm>
              <a:off x="3316" y="1996"/>
              <a:ext cx="856" cy="136"/>
            </a:xfrm>
            <a:prstGeom prst="rightArrow">
              <a:avLst>
                <a:gd name="adj1" fmla="val 50000"/>
                <a:gd name="adj2" fmla="val 314735"/>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sp>
          <p:nvSpPr>
            <p:cNvPr id="539672" name="AutoShape 24"/>
            <p:cNvSpPr>
              <a:spLocks noChangeArrowheads="1"/>
            </p:cNvSpPr>
            <p:nvPr/>
          </p:nvSpPr>
          <p:spPr bwMode="auto">
            <a:xfrm>
              <a:off x="3316" y="2860"/>
              <a:ext cx="856" cy="136"/>
            </a:xfrm>
            <a:prstGeom prst="rightArrow">
              <a:avLst>
                <a:gd name="adj1" fmla="val 50000"/>
                <a:gd name="adj2" fmla="val 314735"/>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sp>
          <p:nvSpPr>
            <p:cNvPr id="539673" name="AutoShape 25"/>
            <p:cNvSpPr>
              <a:spLocks noChangeArrowheads="1"/>
            </p:cNvSpPr>
            <p:nvPr/>
          </p:nvSpPr>
          <p:spPr bwMode="auto">
            <a:xfrm>
              <a:off x="1492" y="2860"/>
              <a:ext cx="856" cy="136"/>
            </a:xfrm>
            <a:prstGeom prst="rightArrow">
              <a:avLst>
                <a:gd name="adj1" fmla="val 50000"/>
                <a:gd name="adj2" fmla="val 314735"/>
              </a:avLst>
            </a:prstGeom>
            <a:solidFill>
              <a:srgbClr val="FF0066"/>
            </a:solidFill>
            <a:ln w="12700">
              <a:solidFill>
                <a:schemeClr val="tx1"/>
              </a:solidFill>
              <a:miter lim="800000"/>
              <a:headEnd/>
              <a:tailEnd/>
            </a:ln>
          </p:spPr>
          <p:txBody>
            <a:bodyPr/>
            <a:lstStyle/>
            <a:p>
              <a:pPr defTabSz="914400" eaLnBrk="0" hangingPunct="0"/>
              <a:endParaRPr lang="en-US" sz="2400">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nchor="ctr"/>
          <a:lstStyle/>
          <a:p>
            <a:r>
              <a:rPr lang="en-US" smtClean="0">
                <a:ea typeface="ＭＳ Ｐゴシック" pitchFamily="34" charset="-128"/>
              </a:rPr>
              <a:t>Gross Motor Sample</a:t>
            </a:r>
          </a:p>
        </p:txBody>
      </p:sp>
      <p:pic>
        <p:nvPicPr>
          <p:cNvPr id="541699" name="Picture 3"/>
          <p:cNvPicPr>
            <a:picLocks noChangeAspect="1" noChangeArrowheads="1"/>
          </p:cNvPicPr>
          <p:nvPr/>
        </p:nvPicPr>
        <p:blipFill>
          <a:blip r:embed="rId3" cstate="print"/>
          <a:srcRect/>
          <a:stretch>
            <a:fillRect/>
          </a:stretch>
        </p:blipFill>
        <p:spPr bwMode="auto">
          <a:xfrm>
            <a:off x="762000" y="1573213"/>
            <a:ext cx="6800850" cy="4318000"/>
          </a:xfrm>
          <a:prstGeom prst="rect">
            <a:avLst/>
          </a:prstGeom>
          <a:noFill/>
          <a:ln w="9525">
            <a:noFill/>
            <a:miter lim="800000"/>
            <a:headEnd/>
            <a:tailEnd/>
          </a:ln>
        </p:spPr>
      </p:pic>
      <p:sp>
        <p:nvSpPr>
          <p:cNvPr id="541700" name="Line 4"/>
          <p:cNvSpPr>
            <a:spLocks noChangeShapeType="1"/>
          </p:cNvSpPr>
          <p:nvPr/>
        </p:nvSpPr>
        <p:spPr bwMode="auto">
          <a:xfrm flipV="1">
            <a:off x="609600" y="2233613"/>
            <a:ext cx="0" cy="3657600"/>
          </a:xfrm>
          <a:prstGeom prst="line">
            <a:avLst/>
          </a:prstGeom>
          <a:noFill/>
          <a:ln w="19050">
            <a:solidFill>
              <a:srgbClr val="FF0000"/>
            </a:solidFill>
            <a:round/>
            <a:headEnd/>
            <a:tailEnd type="triangle" w="lg" len="lg"/>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1026"/>
          <p:cNvSpPr>
            <a:spLocks noGrp="1" noChangeArrowheads="1"/>
          </p:cNvSpPr>
          <p:nvPr>
            <p:ph type="title" idx="4294967295"/>
          </p:nvPr>
        </p:nvSpPr>
        <p:spPr>
          <a:xfrm>
            <a:off x="0" y="274638"/>
            <a:ext cx="8229600" cy="1143000"/>
          </a:xfrm>
        </p:spPr>
        <p:txBody>
          <a:bodyPr anchor="ctr"/>
          <a:lstStyle/>
          <a:p>
            <a:r>
              <a:rPr lang="en-US" smtClean="0">
                <a:ea typeface="ＭＳ Ｐゴシック" pitchFamily="34" charset="-128"/>
              </a:rPr>
              <a:t>Assessment Activity Plans</a:t>
            </a:r>
          </a:p>
        </p:txBody>
      </p:sp>
      <p:sp>
        <p:nvSpPr>
          <p:cNvPr id="794627" name="Rectangle 1027"/>
          <p:cNvSpPr>
            <a:spLocks noGrp="1" noChangeArrowheads="1"/>
          </p:cNvSpPr>
          <p:nvPr>
            <p:ph type="body" idx="4294967295"/>
          </p:nvPr>
        </p:nvSpPr>
        <p:spPr>
          <a:xfrm>
            <a:off x="0" y="1600200"/>
            <a:ext cx="8229600" cy="4525963"/>
          </a:xfrm>
        </p:spPr>
        <p:txBody>
          <a:bodyPr/>
          <a:lstStyle/>
          <a:p>
            <a:pPr marL="457200" indent="-457200">
              <a:lnSpc>
                <a:spcPct val="90000"/>
              </a:lnSpc>
            </a:pPr>
            <a:r>
              <a:rPr lang="en-US" sz="1800" smtClean="0">
                <a:ea typeface="ＭＳ Ｐゴシック" pitchFamily="34" charset="-128"/>
              </a:rPr>
              <a:t>Support embedding AEPS test items into daily activities</a:t>
            </a:r>
          </a:p>
          <a:p>
            <a:pPr marL="457200" indent="-457200">
              <a:lnSpc>
                <a:spcPct val="90000"/>
              </a:lnSpc>
            </a:pPr>
            <a:r>
              <a:rPr lang="en-US" sz="1800" smtClean="0">
                <a:ea typeface="ＭＳ Ｐゴシック" pitchFamily="34" charset="-128"/>
              </a:rPr>
              <a:t>Designed to support assessment across developmental areas   </a:t>
            </a:r>
          </a:p>
          <a:p>
            <a:pPr marL="457200" indent="-457200">
              <a:lnSpc>
                <a:spcPct val="90000"/>
              </a:lnSpc>
            </a:pPr>
            <a:r>
              <a:rPr lang="en-US" sz="1800" smtClean="0">
                <a:ea typeface="ＭＳ Ｐゴシック" pitchFamily="34" charset="-128"/>
              </a:rPr>
              <a:t>Provide opportunities for children to demonstrate the range of their skills while actively engaged</a:t>
            </a:r>
          </a:p>
          <a:p>
            <a:pPr marL="457200" indent="-457200">
              <a:lnSpc>
                <a:spcPct val="90000"/>
              </a:lnSpc>
            </a:pPr>
            <a:r>
              <a:rPr lang="en-US" sz="1800" smtClean="0">
                <a:ea typeface="ＭＳ Ｐゴシック" pitchFamily="34" charset="-128"/>
              </a:rPr>
              <a:t>Provide opportunities to collect assessment information on several children at one time</a:t>
            </a:r>
          </a:p>
          <a:p>
            <a:pPr marL="457200" indent="-457200">
              <a:lnSpc>
                <a:spcPct val="90000"/>
              </a:lnSpc>
            </a:pPr>
            <a:r>
              <a:rPr lang="en-US" sz="1800" smtClean="0">
                <a:ea typeface="ＭＳ Ｐゴシック" pitchFamily="34" charset="-128"/>
              </a:rPr>
              <a:t>Provide opportunities for </a:t>
            </a:r>
            <a:r>
              <a:rPr lang="en-US" sz="1800" b="1" smtClean="0">
                <a:ea typeface="ＭＳ Ｐゴシック" pitchFamily="34" charset="-128"/>
              </a:rPr>
              <a:t>teams</a:t>
            </a:r>
            <a:r>
              <a:rPr lang="en-US" sz="1800" smtClean="0">
                <a:ea typeface="ＭＳ Ｐゴシック" pitchFamily="34" charset="-128"/>
              </a:rPr>
              <a:t> to observe children</a:t>
            </a:r>
          </a:p>
          <a:p>
            <a:pPr marL="457200" indent="-457200">
              <a:lnSpc>
                <a:spcPct val="90000"/>
              </a:lnSpc>
            </a:pPr>
            <a:r>
              <a:rPr lang="en-US" sz="1800" smtClean="0">
                <a:ea typeface="ＭＳ Ｐゴシック" pitchFamily="34" charset="-128"/>
              </a:rPr>
              <a:t>Designed to assess a single child in multiple areas or multiple children within and across areas.</a:t>
            </a:r>
          </a:p>
          <a:p>
            <a:pPr marL="457200" indent="-457200">
              <a:lnSpc>
                <a:spcPct val="90000"/>
              </a:lnSpc>
            </a:pPr>
            <a:r>
              <a:rPr lang="en-US" sz="1800" smtClean="0">
                <a:ea typeface="ＭＳ Ｐゴシック" pitchFamily="34" charset="-128"/>
              </a:rPr>
              <a:t>Generic enough to support different themes, materials, locations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1026"/>
          <p:cNvSpPr>
            <a:spLocks noGrp="1" noChangeArrowheads="1"/>
          </p:cNvSpPr>
          <p:nvPr>
            <p:ph type="title" idx="4294967295"/>
          </p:nvPr>
        </p:nvSpPr>
        <p:spPr>
          <a:xfrm>
            <a:off x="0" y="274638"/>
            <a:ext cx="8229600" cy="1143000"/>
          </a:xfrm>
        </p:spPr>
        <p:txBody>
          <a:bodyPr anchor="ctr"/>
          <a:lstStyle/>
          <a:p>
            <a:r>
              <a:rPr lang="en-US" sz="3200" smtClean="0">
                <a:ea typeface="ＭＳ Ｐゴシック" pitchFamily="34" charset="-128"/>
              </a:rPr>
              <a:t>Assessment Activity Plans</a:t>
            </a:r>
          </a:p>
        </p:txBody>
      </p:sp>
      <p:sp>
        <p:nvSpPr>
          <p:cNvPr id="796675" name="Rectangle 1027"/>
          <p:cNvSpPr>
            <a:spLocks noGrp="1" noChangeArrowheads="1"/>
          </p:cNvSpPr>
          <p:nvPr>
            <p:ph type="body" idx="4294967295"/>
          </p:nvPr>
        </p:nvSpPr>
        <p:spPr>
          <a:xfrm>
            <a:off x="0" y="1600200"/>
            <a:ext cx="8229600" cy="4525963"/>
          </a:xfrm>
        </p:spPr>
        <p:txBody>
          <a:bodyPr/>
          <a:lstStyle/>
          <a:p>
            <a:pPr marL="457200" indent="-457200"/>
            <a:r>
              <a:rPr lang="en-US" sz="2100" smtClean="0">
                <a:ea typeface="ＭＳ Ｐゴシック" pitchFamily="34" charset="-128"/>
              </a:rPr>
              <a:t>AEPS comes with 12 pre-written activities to assess a variety of children across developmental areas (see volume 2)</a:t>
            </a:r>
          </a:p>
          <a:p>
            <a:pPr marL="457200" indent="-457200"/>
            <a:r>
              <a:rPr lang="en-US" sz="2100" smtClean="0">
                <a:ea typeface="ＭＳ Ｐゴシック" pitchFamily="34" charset="-128"/>
              </a:rPr>
              <a:t>Can create your own that parallel existing planned activities or those provided in the AEPS.</a:t>
            </a:r>
          </a:p>
          <a:p>
            <a:pPr marL="457200" indent="-457200"/>
            <a:r>
              <a:rPr lang="en-US" sz="2100" smtClean="0">
                <a:ea typeface="ＭＳ Ｐゴシック" pitchFamily="34" charset="-128"/>
              </a:rPr>
              <a:t>AEPSi contains 15 inclusive assessment activities </a:t>
            </a:r>
          </a:p>
          <a:p>
            <a:pPr marL="1027113" lvl="1" indent="-455613"/>
            <a:r>
              <a:rPr lang="en-US" sz="2100" smtClean="0">
                <a:ea typeface="ＭＳ Ｐゴシック" pitchFamily="34" charset="-128"/>
              </a:rPr>
              <a:t>8 center-based</a:t>
            </a:r>
          </a:p>
          <a:p>
            <a:pPr marL="1027113" lvl="1" indent="-455613"/>
            <a:r>
              <a:rPr lang="en-US" sz="2100" smtClean="0">
                <a:ea typeface="ＭＳ Ｐゴシック" pitchFamily="34" charset="-128"/>
              </a:rPr>
              <a:t>7 home-based</a:t>
            </a:r>
          </a:p>
        </p:txBody>
      </p:sp>
      <p:pic>
        <p:nvPicPr>
          <p:cNvPr id="796676" name="Picture 4" descr="j0291104"/>
          <p:cNvPicPr>
            <a:picLocks noChangeAspect="1" noChangeArrowheads="1"/>
          </p:cNvPicPr>
          <p:nvPr/>
        </p:nvPicPr>
        <p:blipFill>
          <a:blip r:embed="rId3" cstate="print"/>
          <a:srcRect/>
          <a:stretch>
            <a:fillRect/>
          </a:stretch>
        </p:blipFill>
        <p:spPr bwMode="auto">
          <a:xfrm>
            <a:off x="6629400" y="5173663"/>
            <a:ext cx="1762125" cy="1381125"/>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0" y="381000"/>
            <a:ext cx="7772400" cy="1143000"/>
          </a:xfrm>
        </p:spPr>
        <p:txBody>
          <a:bodyPr anchor="ctr"/>
          <a:lstStyle/>
          <a:p>
            <a:r>
              <a:rPr lang="en-US" smtClean="0">
                <a:ea typeface="ＭＳ Ｐゴシック" pitchFamily="34" charset="-128"/>
              </a:rPr>
              <a:t>Family Report</a:t>
            </a:r>
          </a:p>
        </p:txBody>
      </p:sp>
      <p:sp>
        <p:nvSpPr>
          <p:cNvPr id="570371" name="Rectangle 3"/>
          <p:cNvSpPr>
            <a:spLocks noGrp="1" noChangeArrowheads="1"/>
          </p:cNvSpPr>
          <p:nvPr>
            <p:ph type="body" idx="4294967295"/>
          </p:nvPr>
        </p:nvSpPr>
        <p:spPr>
          <a:xfrm>
            <a:off x="990600" y="1828800"/>
            <a:ext cx="8153400" cy="4068763"/>
          </a:xfrm>
        </p:spPr>
        <p:txBody>
          <a:bodyPr>
            <a:normAutofit/>
          </a:bodyPr>
          <a:lstStyle/>
          <a:p>
            <a:pPr marL="457200" indent="-457200"/>
            <a:r>
              <a:rPr lang="en-US" smtClean="0">
                <a:ea typeface="ＭＳ Ｐゴシック" pitchFamily="34" charset="-128"/>
              </a:rPr>
              <a:t>2 Levels (birth to three and three to six)</a:t>
            </a:r>
          </a:p>
          <a:p>
            <a:pPr marL="1027113" lvl="1" indent="-455613"/>
            <a:r>
              <a:rPr lang="en-US" smtClean="0">
                <a:ea typeface="ＭＳ Ｐゴシック" pitchFamily="34" charset="-128"/>
              </a:rPr>
              <a:t>2 sections</a:t>
            </a:r>
          </a:p>
          <a:p>
            <a:pPr marL="1370013" lvl="2">
              <a:buClr>
                <a:schemeClr val="tx1"/>
              </a:buClr>
            </a:pPr>
            <a:r>
              <a:rPr lang="en-US" smtClean="0">
                <a:ea typeface="ＭＳ Ｐゴシック" pitchFamily="34" charset="-128"/>
              </a:rPr>
              <a:t>Family Routines (Section 1)</a:t>
            </a:r>
          </a:p>
          <a:p>
            <a:pPr marL="1370013" lvl="2">
              <a:buClr>
                <a:schemeClr val="tx1"/>
              </a:buClr>
            </a:pPr>
            <a:r>
              <a:rPr lang="en-US" smtClean="0">
                <a:ea typeface="ＭＳ Ｐゴシック" pitchFamily="34" charset="-128"/>
              </a:rPr>
              <a:t>Family Observations (Section 2)</a:t>
            </a:r>
          </a:p>
          <a:p>
            <a:pPr marL="1027113" lvl="1" indent="-455613"/>
            <a:r>
              <a:rPr lang="en-US" smtClean="0">
                <a:ea typeface="ＭＳ Ｐゴシック" pitchFamily="34" charset="-128"/>
              </a:rPr>
              <a:t>Quantitative and Qualitative Information</a:t>
            </a:r>
          </a:p>
          <a:p>
            <a:pPr marL="457200" indent="-457200"/>
            <a:endParaRPr lang="en-US" smtClean="0">
              <a:ea typeface="ＭＳ Ｐゴシック" pitchFamily="34" charset="-128"/>
            </a:endParaRPr>
          </a:p>
          <a:p>
            <a:pPr marL="457200" indent="-457200"/>
            <a:r>
              <a:rPr lang="en-US" smtClean="0">
                <a:ea typeface="ＭＳ Ｐゴシック" pitchFamily="34" charset="-128"/>
              </a:rPr>
              <a:t>Family information is critical to help guide the development of the IFSP/IEP and subsequent intervention</a:t>
            </a:r>
          </a:p>
        </p:txBody>
      </p:sp>
      <p:pic>
        <p:nvPicPr>
          <p:cNvPr id="570372" name="Picture 4" descr="PE06300_"/>
          <p:cNvPicPr>
            <a:picLocks noChangeAspect="1" noChangeArrowheads="1"/>
          </p:cNvPicPr>
          <p:nvPr/>
        </p:nvPicPr>
        <p:blipFill>
          <a:blip r:embed="rId3" cstate="print"/>
          <a:srcRect/>
          <a:stretch>
            <a:fillRect/>
          </a:stretch>
        </p:blipFill>
        <p:spPr bwMode="auto">
          <a:xfrm>
            <a:off x="7086600" y="228600"/>
            <a:ext cx="1724025" cy="1260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914400" y="609600"/>
            <a:ext cx="7772400" cy="1143000"/>
          </a:xfrm>
        </p:spPr>
        <p:txBody>
          <a:bodyPr/>
          <a:lstStyle/>
          <a:p>
            <a:r>
              <a:rPr lang="en-US"/>
              <a:t>Family Report</a:t>
            </a:r>
          </a:p>
        </p:txBody>
      </p:sp>
      <p:sp>
        <p:nvSpPr>
          <p:cNvPr id="315395" name="Rectangle 3"/>
          <p:cNvSpPr>
            <a:spLocks noGrp="1" noChangeArrowheads="1"/>
          </p:cNvSpPr>
          <p:nvPr>
            <p:ph idx="1"/>
          </p:nvPr>
        </p:nvSpPr>
        <p:spPr>
          <a:xfrm>
            <a:off x="990600" y="1828800"/>
            <a:ext cx="7772400" cy="4068763"/>
          </a:xfrm>
        </p:spPr>
        <p:txBody>
          <a:bodyPr/>
          <a:lstStyle/>
          <a:p>
            <a:pPr marL="457200" indent="-457200"/>
            <a:r>
              <a:rPr lang="en-US" sz="2800"/>
              <a:t>2 Levels (birth to three and three to six)</a:t>
            </a:r>
          </a:p>
          <a:p>
            <a:pPr marL="1027113" lvl="1" indent="-455613"/>
            <a:r>
              <a:rPr lang="en-US" sz="2400"/>
              <a:t>2 sections</a:t>
            </a:r>
          </a:p>
          <a:p>
            <a:pPr marL="1370013" lvl="2">
              <a:buClr>
                <a:schemeClr val="tx1"/>
              </a:buClr>
            </a:pPr>
            <a:r>
              <a:rPr lang="en-US" sz="2000"/>
              <a:t>Family Routines (Section 1)</a:t>
            </a:r>
          </a:p>
          <a:p>
            <a:pPr marL="1370013" lvl="2">
              <a:buClr>
                <a:schemeClr val="tx1"/>
              </a:buClr>
            </a:pPr>
            <a:r>
              <a:rPr lang="en-US" sz="2000"/>
              <a:t>Family Observations (Section 2)</a:t>
            </a:r>
          </a:p>
          <a:p>
            <a:pPr marL="1027113" lvl="1" indent="-455613"/>
            <a:r>
              <a:rPr lang="en-US" sz="2400"/>
              <a:t>Quantitative and Qualitative Information</a:t>
            </a:r>
          </a:p>
          <a:p>
            <a:pPr marL="457200" indent="-457200"/>
            <a:endParaRPr lang="en-US" sz="2800"/>
          </a:p>
          <a:p>
            <a:pPr marL="457200" indent="-457200"/>
            <a:r>
              <a:rPr lang="en-US" sz="2800"/>
              <a:t>Family information is critical to help guide the development of the IFSP and subsequent intervention</a:t>
            </a:r>
          </a:p>
          <a:p>
            <a:pPr marL="457200" indent="-457200"/>
            <a:endParaRPr lang="en-US" sz="2800"/>
          </a:p>
          <a:p>
            <a:pPr marL="457200" indent="-457200"/>
            <a:endParaRPr lang="en-US" sz="2800"/>
          </a:p>
        </p:txBody>
      </p:sp>
      <p:pic>
        <p:nvPicPr>
          <p:cNvPr id="315396" name="Picture 4" descr="PE06300_"/>
          <p:cNvPicPr>
            <a:picLocks noChangeAspect="1" noChangeArrowheads="1"/>
          </p:cNvPicPr>
          <p:nvPr/>
        </p:nvPicPr>
        <p:blipFill>
          <a:blip r:embed="rId3" cstate="print"/>
          <a:srcRect/>
          <a:stretch>
            <a:fillRect/>
          </a:stretch>
        </p:blipFill>
        <p:spPr bwMode="auto">
          <a:xfrm>
            <a:off x="7239000" y="1981200"/>
            <a:ext cx="1724025" cy="1260475"/>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Agenda</a:t>
            </a:r>
            <a:endParaRPr lang="en-US"/>
          </a:p>
        </p:txBody>
      </p:sp>
      <p:sp>
        <p:nvSpPr>
          <p:cNvPr id="3" name="Content Placeholder 2"/>
          <p:cNvSpPr>
            <a:spLocks noGrp="1"/>
          </p:cNvSpPr>
          <p:nvPr>
            <p:ph idx="1"/>
          </p:nvPr>
        </p:nvSpPr>
        <p:spPr/>
        <p:txBody>
          <a:bodyPr>
            <a:normAutofit/>
          </a:bodyPr>
          <a:lstStyle/>
          <a:p>
            <a:pPr lvl="1"/>
            <a:r>
              <a:rPr lang="en-US" smtClean="0"/>
              <a:t>Part I</a:t>
            </a:r>
          </a:p>
          <a:p>
            <a:pPr lvl="2"/>
            <a:r>
              <a:rPr lang="en-US" smtClean="0"/>
              <a:t>Introductions</a:t>
            </a:r>
          </a:p>
          <a:p>
            <a:pPr lvl="2"/>
            <a:r>
              <a:rPr lang="en-US" smtClean="0"/>
              <a:t>Q&amp;A, Goal Setting</a:t>
            </a:r>
          </a:p>
          <a:p>
            <a:pPr lvl="2"/>
            <a:r>
              <a:rPr lang="en-US" smtClean="0"/>
              <a:t>AEPS Quick Tour</a:t>
            </a:r>
          </a:p>
          <a:p>
            <a:pPr lvl="2"/>
            <a:r>
              <a:rPr lang="en-US" smtClean="0"/>
              <a:t>Assessment Component</a:t>
            </a:r>
          </a:p>
          <a:p>
            <a:pPr lvl="1"/>
            <a:r>
              <a:rPr lang="en-US" smtClean="0"/>
              <a:t>Part II</a:t>
            </a:r>
          </a:p>
          <a:p>
            <a:pPr lvl="2"/>
            <a:r>
              <a:rPr lang="en-US" smtClean="0"/>
              <a:t>Assessment Component Continued</a:t>
            </a:r>
          </a:p>
          <a:p>
            <a:pPr lvl="3"/>
            <a:r>
              <a:rPr lang="en-US" smtClean="0"/>
              <a:t>Scoring and Sumarizing</a:t>
            </a:r>
          </a:p>
          <a:p>
            <a:pPr lvl="2"/>
            <a:r>
              <a:rPr lang="en-US" smtClean="0"/>
              <a:t>Curriculum Component</a:t>
            </a:r>
          </a:p>
          <a:p>
            <a:pPr lvl="3"/>
            <a:r>
              <a:rPr lang="en-US" smtClean="0"/>
              <a:t>Sorting and Prioritizing for Tiered instruction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p:cNvPicPr>
            <a:picLocks noChangeAspect="1" noChangeArrowheads="1"/>
          </p:cNvPicPr>
          <p:nvPr/>
        </p:nvPicPr>
        <p:blipFill>
          <a:blip r:embed="rId3" cstate="print"/>
          <a:srcRect/>
          <a:stretch>
            <a:fillRect/>
          </a:stretch>
        </p:blipFill>
        <p:spPr bwMode="auto">
          <a:xfrm>
            <a:off x="1066800" y="457200"/>
            <a:ext cx="7010400" cy="952500"/>
          </a:xfrm>
          <a:prstGeom prst="rect">
            <a:avLst/>
          </a:prstGeom>
          <a:noFill/>
          <a:ln w="9525">
            <a:noFill/>
            <a:miter lim="800000"/>
            <a:headEnd/>
            <a:tailEnd/>
          </a:ln>
          <a:effectLst/>
        </p:spPr>
      </p:pic>
      <p:pic>
        <p:nvPicPr>
          <p:cNvPr id="317443" name="Picture 3"/>
          <p:cNvPicPr>
            <a:picLocks noChangeAspect="1" noChangeArrowheads="1"/>
          </p:cNvPicPr>
          <p:nvPr/>
        </p:nvPicPr>
        <p:blipFill>
          <a:blip r:embed="rId4" cstate="print"/>
          <a:srcRect/>
          <a:stretch>
            <a:fillRect/>
          </a:stretch>
        </p:blipFill>
        <p:spPr bwMode="auto">
          <a:xfrm>
            <a:off x="1219200" y="1600200"/>
            <a:ext cx="7086600" cy="408463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3" cstate="print"/>
          <a:srcRect/>
          <a:stretch>
            <a:fillRect/>
          </a:stretch>
        </p:blipFill>
        <p:spPr bwMode="auto">
          <a:xfrm>
            <a:off x="1066800" y="609600"/>
            <a:ext cx="6553200" cy="876300"/>
          </a:xfrm>
          <a:prstGeom prst="rect">
            <a:avLst/>
          </a:prstGeom>
          <a:noFill/>
          <a:ln w="9525">
            <a:noFill/>
            <a:miter lim="800000"/>
            <a:headEnd/>
            <a:tailEnd/>
          </a:ln>
          <a:effectLst/>
        </p:spPr>
      </p:pic>
      <p:pic>
        <p:nvPicPr>
          <p:cNvPr id="319491" name="Picture 3"/>
          <p:cNvPicPr>
            <a:picLocks noChangeAspect="1" noChangeArrowheads="1"/>
          </p:cNvPicPr>
          <p:nvPr/>
        </p:nvPicPr>
        <p:blipFill>
          <a:blip r:embed="rId4" cstate="print"/>
          <a:srcRect/>
          <a:stretch>
            <a:fillRect/>
          </a:stretch>
        </p:blipFill>
        <p:spPr bwMode="auto">
          <a:xfrm>
            <a:off x="990600" y="1600200"/>
            <a:ext cx="6553200" cy="46291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ChangeAspect="1" noChangeArrowheads="1"/>
          </p:cNvPicPr>
          <p:nvPr/>
        </p:nvPicPr>
        <p:blipFill>
          <a:blip r:embed="rId3" cstate="print"/>
          <a:srcRect/>
          <a:stretch>
            <a:fillRect/>
          </a:stretch>
        </p:blipFill>
        <p:spPr bwMode="auto">
          <a:xfrm>
            <a:off x="914400" y="1066800"/>
            <a:ext cx="7615238" cy="4572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938" name="Picture 2"/>
          <p:cNvPicPr>
            <a:picLocks noChangeAspect="1" noChangeArrowheads="1"/>
          </p:cNvPicPr>
          <p:nvPr/>
        </p:nvPicPr>
        <p:blipFill>
          <a:blip r:embed="rId3" cstate="print"/>
          <a:srcRect/>
          <a:stretch>
            <a:fillRect/>
          </a:stretch>
        </p:blipFill>
        <p:spPr bwMode="auto">
          <a:xfrm>
            <a:off x="457200" y="152400"/>
            <a:ext cx="8229600" cy="6477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2"/>
          <p:cNvPicPr>
            <a:picLocks noChangeAspect="1" noChangeArrowheads="1"/>
          </p:cNvPicPr>
          <p:nvPr/>
        </p:nvPicPr>
        <p:blipFill>
          <a:blip r:embed="rId3" cstate="print"/>
          <a:srcRect/>
          <a:stretch>
            <a:fillRect/>
          </a:stretch>
        </p:blipFill>
        <p:spPr bwMode="auto">
          <a:xfrm>
            <a:off x="519113" y="685800"/>
            <a:ext cx="8105775" cy="5410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4" name="Picture 2" descr="Eliigibilitiy Cutoff Scores Report"/>
          <p:cNvPicPr>
            <a:picLocks noChangeAspect="1" noChangeArrowheads="1"/>
          </p:cNvPicPr>
          <p:nvPr/>
        </p:nvPicPr>
        <p:blipFill>
          <a:blip r:embed="rId3" cstate="print"/>
          <a:srcRect/>
          <a:stretch>
            <a:fillRect/>
          </a:stretch>
        </p:blipFill>
        <p:spPr bwMode="auto">
          <a:xfrm>
            <a:off x="457200" y="152400"/>
            <a:ext cx="8382000" cy="6705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descr="Child Progress Record"/>
          <p:cNvPicPr>
            <a:picLocks noChangeAspect="1" noChangeArrowheads="1"/>
          </p:cNvPicPr>
          <p:nvPr/>
        </p:nvPicPr>
        <p:blipFill>
          <a:blip r:embed="rId3" cstate="print"/>
          <a:srcRect/>
          <a:stretch>
            <a:fillRect/>
          </a:stretch>
        </p:blipFill>
        <p:spPr bwMode="auto">
          <a:xfrm>
            <a:off x="509588" y="561975"/>
            <a:ext cx="8123237"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1644650" y="258763"/>
            <a:ext cx="7499350" cy="1143000"/>
          </a:xfrm>
        </p:spPr>
        <p:txBody>
          <a:bodyPr anchor="ctr"/>
          <a:lstStyle/>
          <a:p>
            <a:r>
              <a:rPr lang="en-US" smtClean="0">
                <a:ea typeface="ＭＳ Ｐゴシック" pitchFamily="34" charset="-128"/>
              </a:rPr>
              <a:t>Going Beyond the Numbers</a:t>
            </a:r>
          </a:p>
        </p:txBody>
      </p:sp>
      <p:sp>
        <p:nvSpPr>
          <p:cNvPr id="596995" name="Rectangle 3"/>
          <p:cNvSpPr>
            <a:spLocks noGrp="1" noChangeArrowheads="1"/>
          </p:cNvSpPr>
          <p:nvPr>
            <p:ph type="body" idx="4294967295"/>
          </p:nvPr>
        </p:nvSpPr>
        <p:spPr>
          <a:xfrm>
            <a:off x="1219200" y="1447800"/>
            <a:ext cx="7924800" cy="4800600"/>
          </a:xfrm>
        </p:spPr>
        <p:txBody>
          <a:bodyPr/>
          <a:lstStyle/>
          <a:p>
            <a:r>
              <a:rPr lang="en-US" sz="1800" smtClean="0">
                <a:ea typeface="ＭＳ Ｐゴシック" pitchFamily="34" charset="-128"/>
              </a:rPr>
              <a:t>AEPS information can be summarized visually and narratively as well</a:t>
            </a:r>
          </a:p>
          <a:p>
            <a:r>
              <a:rPr lang="en-US" sz="1800" smtClean="0">
                <a:ea typeface="ＭＳ Ｐゴシック" pitchFamily="34" charset="-128"/>
              </a:rPr>
              <a:t>Visit </a:t>
            </a:r>
            <a:r>
              <a:rPr lang="en-US" sz="1800" b="1" smtClean="0">
                <a:ea typeface="ＭＳ Ｐゴシック" pitchFamily="34" charset="-128"/>
                <a:hlinkClick r:id="rId3"/>
              </a:rPr>
              <a:t>http://aepsblog.blogspot.com</a:t>
            </a:r>
            <a:r>
              <a:rPr lang="en-US" sz="1800" smtClean="0">
                <a:ea typeface="ＭＳ Ｐゴシック" pitchFamily="34" charset="-128"/>
              </a:rPr>
              <a:t> to download a series of podcasts related to summarizing the AEPS</a:t>
            </a:r>
          </a:p>
          <a:p>
            <a:r>
              <a:rPr lang="en-US" sz="1800" smtClean="0">
                <a:ea typeface="ＭＳ Ｐゴシック" pitchFamily="34" charset="-128"/>
              </a:rPr>
              <a:t>All types of summaries have pros and cons</a:t>
            </a:r>
          </a:p>
          <a:p>
            <a:r>
              <a:rPr lang="en-US" sz="1800" smtClean="0">
                <a:ea typeface="ＭＳ Ｐゴシック" pitchFamily="34" charset="-128"/>
              </a:rPr>
              <a:t>Consider your purpose and audience</a:t>
            </a:r>
          </a:p>
          <a:p>
            <a:r>
              <a:rPr lang="en-US" sz="1800" smtClean="0">
                <a:ea typeface="ＭＳ Ｐゴシック" pitchFamily="34" charset="-128"/>
              </a:rPr>
              <a:t>Consider multiple means of representation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2" descr="Child Reports Provider Notes"/>
          <p:cNvPicPr>
            <a:picLocks noChangeAspect="1" noChangeArrowheads="1"/>
          </p:cNvPicPr>
          <p:nvPr/>
        </p:nvPicPr>
        <p:blipFill>
          <a:blip r:embed="rId3" cstate="print"/>
          <a:srcRect/>
          <a:stretch>
            <a:fillRect/>
          </a:stretch>
        </p:blipFill>
        <p:spPr bwMode="auto">
          <a:xfrm>
            <a:off x="228600" y="228600"/>
            <a:ext cx="8686800" cy="6356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85800" y="762000"/>
            <a:ext cx="7772400" cy="1143000"/>
          </a:xfrm>
        </p:spPr>
        <p:txBody>
          <a:bodyPr/>
          <a:lstStyle/>
          <a:p>
            <a:r>
              <a:rPr lang="en-US"/>
              <a:t>Volume 1</a:t>
            </a:r>
          </a:p>
        </p:txBody>
      </p:sp>
      <p:sp>
        <p:nvSpPr>
          <p:cNvPr id="346115" name="Rectangle 3"/>
          <p:cNvSpPr>
            <a:spLocks noGrp="1" noChangeArrowheads="1"/>
          </p:cNvSpPr>
          <p:nvPr>
            <p:ph idx="1"/>
          </p:nvPr>
        </p:nvSpPr>
        <p:spPr>
          <a:xfrm>
            <a:off x="1219200" y="2057400"/>
            <a:ext cx="7391400" cy="3505200"/>
          </a:xfrm>
        </p:spPr>
        <p:txBody>
          <a:bodyPr>
            <a:normAutofit lnSpcReduction="10000"/>
          </a:bodyPr>
          <a:lstStyle/>
          <a:p>
            <a:pPr marL="457200" indent="-457200">
              <a:lnSpc>
                <a:spcPct val="80000"/>
              </a:lnSpc>
            </a:pPr>
            <a:r>
              <a:rPr lang="en-US" sz="2200">
                <a:latin typeface="Abadi MT Condensed Light" pitchFamily="-92" charset="0"/>
              </a:rPr>
              <a:t> </a:t>
            </a:r>
            <a:r>
              <a:rPr lang="en-US" sz="2200"/>
              <a:t>Introduction to the AEPS</a:t>
            </a:r>
          </a:p>
          <a:p>
            <a:pPr marL="457200" indent="-457200">
              <a:lnSpc>
                <a:spcPct val="80000"/>
              </a:lnSpc>
            </a:pPr>
            <a:r>
              <a:rPr lang="en-US" sz="2200"/>
              <a:t> The AEPS: An Overview</a:t>
            </a:r>
          </a:p>
          <a:p>
            <a:pPr marL="457200" indent="-457200">
              <a:lnSpc>
                <a:spcPct val="80000"/>
              </a:lnSpc>
            </a:pPr>
            <a:r>
              <a:rPr lang="en-US" sz="2200"/>
              <a:t> Linking</a:t>
            </a:r>
          </a:p>
          <a:p>
            <a:pPr marL="457200" indent="-457200">
              <a:lnSpc>
                <a:spcPct val="80000"/>
              </a:lnSpc>
            </a:pPr>
            <a:r>
              <a:rPr lang="en-US" sz="2200"/>
              <a:t> Content &amp; Organization</a:t>
            </a:r>
          </a:p>
          <a:p>
            <a:pPr marL="457200" indent="-457200">
              <a:lnSpc>
                <a:spcPct val="80000"/>
              </a:lnSpc>
            </a:pPr>
            <a:r>
              <a:rPr lang="en-US" sz="2200"/>
              <a:t> Using AEPS Test</a:t>
            </a:r>
          </a:p>
          <a:p>
            <a:pPr marL="457200" indent="-457200">
              <a:lnSpc>
                <a:spcPct val="80000"/>
              </a:lnSpc>
            </a:pPr>
            <a:r>
              <a:rPr lang="en-US" sz="2200"/>
              <a:t> Family Participation</a:t>
            </a:r>
          </a:p>
          <a:p>
            <a:pPr marL="457200" indent="-457200">
              <a:lnSpc>
                <a:spcPct val="80000"/>
              </a:lnSpc>
            </a:pPr>
            <a:r>
              <a:rPr lang="en-US" sz="2200"/>
              <a:t> A Team Approach</a:t>
            </a:r>
          </a:p>
          <a:p>
            <a:pPr marL="457200" indent="-457200">
              <a:lnSpc>
                <a:spcPct val="80000"/>
              </a:lnSpc>
            </a:pPr>
            <a:r>
              <a:rPr lang="en-US" sz="2200"/>
              <a:t> Psychometric Properties</a:t>
            </a:r>
          </a:p>
          <a:p>
            <a:pPr marL="457200" indent="-457200">
              <a:lnSpc>
                <a:spcPct val="80000"/>
              </a:lnSpc>
            </a:pPr>
            <a:r>
              <a:rPr lang="en-US" sz="2200"/>
              <a:t> IFSP/IEP Examples</a:t>
            </a:r>
          </a:p>
          <a:p>
            <a:pPr marL="457200" indent="-457200">
              <a:lnSpc>
                <a:spcPct val="80000"/>
              </a:lnSpc>
            </a:pPr>
            <a:r>
              <a:rPr lang="en-US" sz="2200"/>
              <a:t> Data Recording Form</a:t>
            </a:r>
          </a:p>
          <a:p>
            <a:pPr marL="457200" indent="-457200">
              <a:lnSpc>
                <a:spcPct val="80000"/>
              </a:lnSpc>
            </a:pPr>
            <a:r>
              <a:rPr lang="en-US" sz="2200"/>
              <a:t> Family Report</a:t>
            </a:r>
          </a:p>
          <a:p>
            <a:pPr marL="457200" indent="-457200">
              <a:lnSpc>
                <a:spcPct val="80000"/>
              </a:lnSpc>
            </a:pPr>
            <a:r>
              <a:rPr lang="en-US" sz="2200"/>
              <a:t> Child Progress Record</a:t>
            </a:r>
          </a:p>
        </p:txBody>
      </p:sp>
      <p:sp>
        <p:nvSpPr>
          <p:cNvPr id="346116" name="Rectangle 4"/>
          <p:cNvSpPr>
            <a:spLocks noChangeArrowheads="1"/>
          </p:cNvSpPr>
          <p:nvPr/>
        </p:nvSpPr>
        <p:spPr bwMode="auto">
          <a:xfrm>
            <a:off x="5562600" y="2895600"/>
            <a:ext cx="2743200" cy="2057400"/>
          </a:xfrm>
          <a:prstGeom prst="rect">
            <a:avLst/>
          </a:prstGeom>
          <a:noFill/>
          <a:ln w="38100">
            <a:solidFill>
              <a:schemeClr val="accent2"/>
            </a:solidFill>
            <a:miter lim="800000"/>
            <a:headEnd/>
            <a:tailEnd/>
          </a:ln>
          <a:effectLst/>
        </p:spPr>
        <p:txBody>
          <a:bodyPr wrap="none" anchor="ctr"/>
          <a:lstStyle/>
          <a:p>
            <a:pPr algn="ctr"/>
            <a:r>
              <a:rPr lang="en-US" sz="2000" b="1" u="sng"/>
              <a:t>VOLUME 1</a:t>
            </a:r>
            <a:endParaRPr lang="en-US" sz="2000" u="sng">
              <a:effectLst>
                <a:outerShdw blurRad="38100" dist="38100" dir="2700000" algn="tl">
                  <a:srgbClr val="C0C0C0"/>
                </a:outerShdw>
              </a:effectLst>
            </a:endParaRPr>
          </a:p>
          <a:p>
            <a:pPr algn="ctr"/>
            <a:r>
              <a:rPr lang="en-US" sz="2000"/>
              <a:t>AEPS</a:t>
            </a:r>
            <a:r>
              <a:rPr lang="en-US" sz="2000">
                <a:cs typeface="Times New Roman" pitchFamily="18" charset="0"/>
              </a:rPr>
              <a:t>®</a:t>
            </a:r>
          </a:p>
          <a:p>
            <a:pPr algn="ctr"/>
            <a:r>
              <a:rPr lang="en-US" sz="2000"/>
              <a:t>Administration </a:t>
            </a:r>
          </a:p>
          <a:p>
            <a:pPr algn="ctr"/>
            <a:r>
              <a:rPr lang="en-US" sz="2000"/>
              <a:t>Guide</a:t>
            </a:r>
          </a:p>
        </p:txBody>
      </p:sp>
      <p:sp>
        <p:nvSpPr>
          <p:cNvPr id="346117" name="Line 5"/>
          <p:cNvSpPr>
            <a:spLocks noChangeShapeType="1"/>
          </p:cNvSpPr>
          <p:nvPr/>
        </p:nvSpPr>
        <p:spPr bwMode="auto">
          <a:xfrm>
            <a:off x="2819400" y="1828800"/>
            <a:ext cx="36576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idx="1"/>
          </p:nvPr>
        </p:nvSpPr>
        <p:spPr>
          <a:xfrm>
            <a:off x="685800" y="1371600"/>
            <a:ext cx="7772400" cy="5181600"/>
          </a:xfrm>
        </p:spPr>
        <p:txBody>
          <a:bodyPr>
            <a:normAutofit fontScale="92500"/>
          </a:bodyPr>
          <a:lstStyle/>
          <a:p>
            <a:pPr marL="342900" indent="-342900" algn="ctr">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r>
              <a:rPr lang="en-US" sz="2100" smtClean="0">
                <a:ea typeface="ＭＳ Ｐゴシック" pitchFamily="34" charset="-128"/>
              </a:rPr>
              <a:t>=Assessment</a:t>
            </a: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r>
              <a:rPr lang="en-US" sz="2100" smtClean="0">
                <a:ea typeface="ＭＳ Ｐゴシック" pitchFamily="34" charset="-128"/>
              </a:rPr>
              <a:t>=Evaluation</a:t>
            </a: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r>
              <a:rPr lang="en-US" sz="2100" smtClean="0">
                <a:ea typeface="ＭＳ Ｐゴシック" pitchFamily="34" charset="-128"/>
              </a:rPr>
              <a:t>=Programming</a:t>
            </a: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endParaRPr lang="en-US" sz="2100" smtClean="0">
              <a:ea typeface="ＭＳ Ｐゴシック" pitchFamily="34" charset="-128"/>
            </a:endParaRPr>
          </a:p>
          <a:p>
            <a:pPr marL="342900" indent="-342900" algn="ctr">
              <a:lnSpc>
                <a:spcPct val="150000"/>
              </a:lnSpc>
              <a:buFont typeface="Wingdings" pitchFamily="2" charset="2"/>
              <a:buNone/>
            </a:pPr>
            <a:r>
              <a:rPr lang="en-US" sz="2100" smtClean="0">
                <a:ea typeface="ＭＳ Ｐゴシック" pitchFamily="34" charset="-128"/>
              </a:rPr>
              <a:t>=System</a:t>
            </a:r>
          </a:p>
        </p:txBody>
      </p:sp>
      <p:pic>
        <p:nvPicPr>
          <p:cNvPr id="323587" name="Picture 3" descr="sy00451_"/>
          <p:cNvPicPr>
            <a:picLocks noChangeAspect="1" noChangeArrowheads="1"/>
          </p:cNvPicPr>
          <p:nvPr/>
        </p:nvPicPr>
        <p:blipFill>
          <a:blip r:embed="rId3" cstate="print"/>
          <a:srcRect/>
          <a:stretch>
            <a:fillRect/>
          </a:stretch>
        </p:blipFill>
        <p:spPr bwMode="auto">
          <a:xfrm>
            <a:off x="2362200" y="1468438"/>
            <a:ext cx="881063" cy="1046162"/>
          </a:xfrm>
          <a:prstGeom prst="rect">
            <a:avLst/>
          </a:prstGeom>
          <a:noFill/>
          <a:ln w="9525">
            <a:noFill/>
            <a:miter lim="800000"/>
            <a:headEnd/>
            <a:tailEnd/>
          </a:ln>
        </p:spPr>
      </p:pic>
      <p:pic>
        <p:nvPicPr>
          <p:cNvPr id="323588" name="Picture 4" descr="sy00455_"/>
          <p:cNvPicPr>
            <a:picLocks noChangeAspect="1" noChangeArrowheads="1"/>
          </p:cNvPicPr>
          <p:nvPr/>
        </p:nvPicPr>
        <p:blipFill>
          <a:blip r:embed="rId4" cstate="print"/>
          <a:srcRect/>
          <a:stretch>
            <a:fillRect/>
          </a:stretch>
        </p:blipFill>
        <p:spPr bwMode="auto">
          <a:xfrm>
            <a:off x="2362200" y="2895600"/>
            <a:ext cx="881063" cy="1046163"/>
          </a:xfrm>
          <a:prstGeom prst="rect">
            <a:avLst/>
          </a:prstGeom>
          <a:noFill/>
          <a:ln w="9525">
            <a:noFill/>
            <a:miter lim="800000"/>
            <a:headEnd/>
            <a:tailEnd/>
          </a:ln>
        </p:spPr>
      </p:pic>
      <p:pic>
        <p:nvPicPr>
          <p:cNvPr id="323589" name="Picture 5" descr="sy00466_"/>
          <p:cNvPicPr>
            <a:picLocks noChangeAspect="1" noChangeArrowheads="1"/>
          </p:cNvPicPr>
          <p:nvPr/>
        </p:nvPicPr>
        <p:blipFill>
          <a:blip r:embed="rId5" cstate="print"/>
          <a:srcRect/>
          <a:stretch>
            <a:fillRect/>
          </a:stretch>
        </p:blipFill>
        <p:spPr bwMode="auto">
          <a:xfrm>
            <a:off x="2225675" y="4267200"/>
            <a:ext cx="881063" cy="1046163"/>
          </a:xfrm>
          <a:prstGeom prst="rect">
            <a:avLst/>
          </a:prstGeom>
          <a:noFill/>
          <a:ln w="9525">
            <a:noFill/>
            <a:miter lim="800000"/>
            <a:headEnd/>
            <a:tailEnd/>
          </a:ln>
        </p:spPr>
      </p:pic>
      <p:pic>
        <p:nvPicPr>
          <p:cNvPr id="323590" name="Picture 6" descr="sy00469_"/>
          <p:cNvPicPr>
            <a:picLocks noChangeAspect="1" noChangeArrowheads="1"/>
          </p:cNvPicPr>
          <p:nvPr/>
        </p:nvPicPr>
        <p:blipFill>
          <a:blip r:embed="rId6" cstate="print"/>
          <a:srcRect/>
          <a:stretch>
            <a:fillRect/>
          </a:stretch>
        </p:blipFill>
        <p:spPr bwMode="auto">
          <a:xfrm>
            <a:off x="2801938" y="5638800"/>
            <a:ext cx="881062" cy="1046163"/>
          </a:xfrm>
          <a:prstGeom prst="rect">
            <a:avLst/>
          </a:prstGeom>
          <a:noFill/>
          <a:ln w="9525">
            <a:noFill/>
            <a:miter lim="800000"/>
            <a:headEnd/>
            <a:tailEnd/>
          </a:ln>
        </p:spPr>
      </p:pic>
      <p:sp>
        <p:nvSpPr>
          <p:cNvPr id="323591" name="Text Box 2055"/>
          <p:cNvSpPr txBox="1">
            <a:spLocks noChangeArrowheads="1"/>
          </p:cNvSpPr>
          <p:nvPr/>
        </p:nvSpPr>
        <p:spPr bwMode="auto">
          <a:xfrm>
            <a:off x="228600" y="395288"/>
            <a:ext cx="7162800" cy="762000"/>
          </a:xfrm>
          <a:prstGeom prst="rect">
            <a:avLst/>
          </a:prstGeom>
          <a:noFill/>
          <a:ln w="9525">
            <a:noFill/>
            <a:miter lim="800000"/>
            <a:headEnd/>
            <a:tailEnd/>
          </a:ln>
          <a:effectLst/>
        </p:spPr>
        <p:txBody>
          <a:bodyPr>
            <a:spAutoFit/>
          </a:bodyPr>
          <a:lstStyle/>
          <a:p>
            <a:pPr algn="ctr">
              <a:spcBef>
                <a:spcPct val="50000"/>
              </a:spcBef>
            </a:pPr>
            <a:r>
              <a:rPr lang="en-US" sz="4400"/>
              <a:t>What is the AEPS Anyway?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Volume 2</a:t>
            </a:r>
          </a:p>
        </p:txBody>
      </p:sp>
      <p:sp>
        <p:nvSpPr>
          <p:cNvPr id="348163" name="Rectangle 3"/>
          <p:cNvSpPr>
            <a:spLocks noGrp="1" noChangeArrowheads="1"/>
          </p:cNvSpPr>
          <p:nvPr>
            <p:ph idx="1"/>
          </p:nvPr>
        </p:nvSpPr>
        <p:spPr>
          <a:xfrm>
            <a:off x="1219200" y="1905000"/>
            <a:ext cx="7239000" cy="4191000"/>
          </a:xfrm>
          <a:noFill/>
          <a:ln/>
        </p:spPr>
        <p:txBody>
          <a:bodyPr/>
          <a:lstStyle/>
          <a:p>
            <a:r>
              <a:rPr lang="en-US"/>
              <a:t>How to Use Volume 2</a:t>
            </a:r>
          </a:p>
          <a:p>
            <a:r>
              <a:rPr lang="en-US"/>
              <a:t>Purpose and Value of</a:t>
            </a:r>
          </a:p>
          <a:p>
            <a:r>
              <a:rPr lang="en-US"/>
              <a:t>Assessment &amp; Evaluation</a:t>
            </a:r>
          </a:p>
          <a:p>
            <a:r>
              <a:rPr lang="en-US"/>
              <a:t>Using the AEPS Test</a:t>
            </a:r>
          </a:p>
          <a:p>
            <a:r>
              <a:rPr lang="en-US"/>
              <a:t>Data Collection</a:t>
            </a:r>
          </a:p>
          <a:p>
            <a:r>
              <a:rPr lang="en-US"/>
              <a:t>AEPS Test Items</a:t>
            </a:r>
          </a:p>
          <a:p>
            <a:r>
              <a:rPr lang="en-US"/>
              <a:t>Assessment Activities</a:t>
            </a:r>
          </a:p>
        </p:txBody>
      </p:sp>
      <p:sp>
        <p:nvSpPr>
          <p:cNvPr id="348164" name="Rectangle 4"/>
          <p:cNvSpPr>
            <a:spLocks noChangeArrowheads="1"/>
          </p:cNvSpPr>
          <p:nvPr/>
        </p:nvSpPr>
        <p:spPr bwMode="auto">
          <a:xfrm>
            <a:off x="6324600" y="2743200"/>
            <a:ext cx="2286000" cy="2057400"/>
          </a:xfrm>
          <a:prstGeom prst="rect">
            <a:avLst/>
          </a:prstGeom>
          <a:noFill/>
          <a:ln w="38100">
            <a:solidFill>
              <a:schemeClr val="accent2"/>
            </a:solidFill>
            <a:miter lim="800000"/>
            <a:headEnd/>
            <a:tailEnd/>
          </a:ln>
          <a:effectLst/>
        </p:spPr>
        <p:txBody>
          <a:bodyPr wrap="none" anchor="ctr"/>
          <a:lstStyle/>
          <a:p>
            <a:pPr algn="ctr"/>
            <a:r>
              <a:rPr lang="en-US" sz="2000" b="1" u="sng"/>
              <a:t>VOLUME 2</a:t>
            </a:r>
            <a:endParaRPr lang="en-US" sz="2000" u="sng">
              <a:effectLst>
                <a:outerShdw blurRad="38100" dist="38100" dir="2700000" algn="tl">
                  <a:srgbClr val="C0C0C0"/>
                </a:outerShdw>
              </a:effectLst>
            </a:endParaRPr>
          </a:p>
          <a:p>
            <a:pPr algn="ctr"/>
            <a:r>
              <a:rPr lang="en-US" sz="1800"/>
              <a:t>AEPS®</a:t>
            </a:r>
            <a:r>
              <a:rPr lang="en-US" sz="2000"/>
              <a:t> </a:t>
            </a:r>
          </a:p>
          <a:p>
            <a:pPr algn="ctr"/>
            <a:r>
              <a:rPr lang="en-US" sz="2000"/>
              <a:t>Test</a:t>
            </a:r>
          </a:p>
          <a:p>
            <a:pPr algn="ctr"/>
            <a:r>
              <a:rPr lang="en-US" sz="2000"/>
              <a:t>Level I and II with </a:t>
            </a:r>
          </a:p>
          <a:p>
            <a:pPr algn="ctr"/>
            <a:r>
              <a:rPr lang="en-US" sz="2000"/>
              <a:t>criteria</a:t>
            </a:r>
          </a:p>
        </p:txBody>
      </p:sp>
      <p:sp>
        <p:nvSpPr>
          <p:cNvPr id="348165" name="Line 5"/>
          <p:cNvSpPr>
            <a:spLocks noChangeShapeType="1"/>
          </p:cNvSpPr>
          <p:nvPr/>
        </p:nvSpPr>
        <p:spPr bwMode="auto">
          <a:xfrm>
            <a:off x="2438400" y="1600200"/>
            <a:ext cx="41910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762000" y="609600"/>
            <a:ext cx="7772400" cy="1143000"/>
          </a:xfrm>
        </p:spPr>
        <p:txBody>
          <a:bodyPr/>
          <a:lstStyle/>
          <a:p>
            <a:r>
              <a:rPr lang="en-US"/>
              <a:t>Volume 3</a:t>
            </a:r>
          </a:p>
        </p:txBody>
      </p:sp>
      <p:sp>
        <p:nvSpPr>
          <p:cNvPr id="350211" name="Rectangle 3"/>
          <p:cNvSpPr>
            <a:spLocks noGrp="1" noChangeArrowheads="1"/>
          </p:cNvSpPr>
          <p:nvPr>
            <p:ph idx="1"/>
          </p:nvPr>
        </p:nvSpPr>
        <p:spPr>
          <a:xfrm>
            <a:off x="1219200" y="2057400"/>
            <a:ext cx="7315200" cy="4267200"/>
          </a:xfrm>
        </p:spPr>
        <p:txBody>
          <a:bodyPr/>
          <a:lstStyle/>
          <a:p>
            <a:pPr>
              <a:lnSpc>
                <a:spcPct val="80000"/>
              </a:lnSpc>
            </a:pPr>
            <a:r>
              <a:rPr lang="en-US" sz="2600"/>
              <a:t>Introduction </a:t>
            </a:r>
          </a:p>
          <a:p>
            <a:pPr>
              <a:lnSpc>
                <a:spcPct val="80000"/>
              </a:lnSpc>
            </a:pPr>
            <a:r>
              <a:rPr lang="en-US" sz="2600"/>
              <a:t>Understanding the Curriculum </a:t>
            </a:r>
          </a:p>
          <a:p>
            <a:pPr>
              <a:lnSpc>
                <a:spcPct val="80000"/>
              </a:lnSpc>
            </a:pPr>
            <a:r>
              <a:rPr lang="en-US" sz="2600"/>
              <a:t>Using the AEPS Curriculum </a:t>
            </a:r>
          </a:p>
          <a:p>
            <a:pPr>
              <a:lnSpc>
                <a:spcPct val="80000"/>
              </a:lnSpc>
            </a:pPr>
            <a:r>
              <a:rPr lang="en-US" sz="2600"/>
              <a:t>Designing and Implementing</a:t>
            </a:r>
          </a:p>
          <a:p>
            <a:pPr>
              <a:lnSpc>
                <a:spcPct val="80000"/>
              </a:lnSpc>
            </a:pPr>
            <a:r>
              <a:rPr lang="en-US" sz="2600"/>
              <a:t>AEPS Curriculum</a:t>
            </a:r>
          </a:p>
          <a:p>
            <a:pPr>
              <a:lnSpc>
                <a:spcPct val="80000"/>
              </a:lnSpc>
            </a:pPr>
            <a:r>
              <a:rPr lang="en-US" sz="2600"/>
              <a:t>Routine Activity Format I: An Activity Targeting Goals from Multiple Areas </a:t>
            </a:r>
          </a:p>
          <a:p>
            <a:pPr>
              <a:lnSpc>
                <a:spcPct val="80000"/>
              </a:lnSpc>
            </a:pPr>
            <a:r>
              <a:rPr lang="en-US" sz="2600"/>
              <a:t>Routine Activity Format II: Multiple Activities Targeting Goals from One Area </a:t>
            </a:r>
          </a:p>
          <a:p>
            <a:pPr>
              <a:lnSpc>
                <a:spcPct val="80000"/>
              </a:lnSpc>
            </a:pPr>
            <a:r>
              <a:rPr lang="en-US" sz="2600"/>
              <a:t>Planned Intervention Activities</a:t>
            </a:r>
          </a:p>
        </p:txBody>
      </p:sp>
      <p:sp>
        <p:nvSpPr>
          <p:cNvPr id="350212" name="Rectangle 4"/>
          <p:cNvSpPr>
            <a:spLocks noChangeArrowheads="1"/>
          </p:cNvSpPr>
          <p:nvPr/>
        </p:nvSpPr>
        <p:spPr bwMode="auto">
          <a:xfrm>
            <a:off x="6324600" y="1828800"/>
            <a:ext cx="2438400" cy="2057400"/>
          </a:xfrm>
          <a:prstGeom prst="rect">
            <a:avLst/>
          </a:prstGeom>
          <a:solidFill>
            <a:schemeClr val="bg1"/>
          </a:solidFill>
          <a:ln w="38100">
            <a:solidFill>
              <a:schemeClr val="accent2"/>
            </a:solidFill>
            <a:miter lim="800000"/>
            <a:headEnd/>
            <a:tailEnd/>
          </a:ln>
          <a:effectLst/>
        </p:spPr>
        <p:txBody>
          <a:bodyPr wrap="none" anchor="ctr"/>
          <a:lstStyle/>
          <a:p>
            <a:pPr algn="ctr"/>
            <a:endParaRPr lang="en-US" sz="2000" u="sng">
              <a:effectLst>
                <a:outerShdw blurRad="38100" dist="38100" dir="2700000" algn="tl">
                  <a:srgbClr val="C0C0C0"/>
                </a:outerShdw>
              </a:effectLst>
            </a:endParaRPr>
          </a:p>
          <a:p>
            <a:pPr algn="ctr"/>
            <a:r>
              <a:rPr lang="en-US" sz="2000" b="1" u="sng"/>
              <a:t>VOLUME 3</a:t>
            </a:r>
            <a:endParaRPr lang="en-US" sz="2000" u="sng">
              <a:effectLst>
                <a:outerShdw blurRad="38100" dist="38100" dir="2700000" algn="tl">
                  <a:srgbClr val="C0C0C0"/>
                </a:outerShdw>
              </a:effectLst>
            </a:endParaRPr>
          </a:p>
          <a:p>
            <a:pPr algn="ctr"/>
            <a:r>
              <a:rPr lang="en-US" sz="1800"/>
              <a:t>AEPS®</a:t>
            </a:r>
            <a:endParaRPr lang="en-US" sz="2000"/>
          </a:p>
          <a:p>
            <a:pPr algn="ctr"/>
            <a:r>
              <a:rPr lang="en-US" sz="2000"/>
              <a:t>Curriculum for Birth </a:t>
            </a:r>
          </a:p>
          <a:p>
            <a:pPr algn="ctr"/>
            <a:r>
              <a:rPr lang="en-US" sz="2000"/>
              <a:t>to Three</a:t>
            </a:r>
          </a:p>
          <a:p>
            <a:pPr algn="ctr"/>
            <a:endParaRPr lang="en-US" sz="2000"/>
          </a:p>
        </p:txBody>
      </p:sp>
      <p:sp>
        <p:nvSpPr>
          <p:cNvPr id="350213" name="Line 5"/>
          <p:cNvSpPr>
            <a:spLocks noChangeShapeType="1"/>
          </p:cNvSpPr>
          <p:nvPr/>
        </p:nvSpPr>
        <p:spPr bwMode="auto">
          <a:xfrm>
            <a:off x="3048000" y="1676400"/>
            <a:ext cx="32004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685800" y="838200"/>
            <a:ext cx="7772400" cy="839788"/>
          </a:xfrm>
        </p:spPr>
        <p:txBody>
          <a:bodyPr/>
          <a:lstStyle/>
          <a:p>
            <a:r>
              <a:rPr lang="en-US"/>
              <a:t>Volume 4</a:t>
            </a:r>
          </a:p>
        </p:txBody>
      </p:sp>
      <p:sp>
        <p:nvSpPr>
          <p:cNvPr id="352259" name="Rectangle 3"/>
          <p:cNvSpPr>
            <a:spLocks noGrp="1" noChangeArrowheads="1"/>
          </p:cNvSpPr>
          <p:nvPr>
            <p:ph idx="1"/>
          </p:nvPr>
        </p:nvSpPr>
        <p:spPr/>
        <p:txBody>
          <a:bodyPr/>
          <a:lstStyle/>
          <a:p>
            <a:r>
              <a:rPr lang="en-US" sz="2800"/>
              <a:t> Understanding the Curriculum</a:t>
            </a:r>
          </a:p>
          <a:p>
            <a:r>
              <a:rPr lang="en-US" sz="2800"/>
              <a:t> Using the AEPS Curriculum</a:t>
            </a:r>
          </a:p>
          <a:p>
            <a:r>
              <a:rPr lang="en-US" sz="2800"/>
              <a:t> Designing and Implementing</a:t>
            </a:r>
          </a:p>
          <a:p>
            <a:r>
              <a:rPr lang="en-US" sz="2800"/>
              <a:t> AEPS Curriculum </a:t>
            </a:r>
          </a:p>
          <a:p>
            <a:r>
              <a:rPr lang="en-US" sz="2800"/>
              <a:t> Ideas for Planned Intervention Activities</a:t>
            </a:r>
          </a:p>
          <a:p>
            <a:r>
              <a:rPr lang="en-US" sz="2800"/>
              <a:t> Completed Examples of Planned Intervention Activity Forms</a:t>
            </a:r>
            <a:r>
              <a:rPr lang="en-US"/>
              <a:t> </a:t>
            </a:r>
          </a:p>
          <a:p>
            <a:endParaRPr lang="en-US"/>
          </a:p>
          <a:p>
            <a:endParaRPr lang="en-US"/>
          </a:p>
        </p:txBody>
      </p:sp>
      <p:sp>
        <p:nvSpPr>
          <p:cNvPr id="352260" name="Rectangle 4"/>
          <p:cNvSpPr>
            <a:spLocks noChangeArrowheads="1"/>
          </p:cNvSpPr>
          <p:nvPr/>
        </p:nvSpPr>
        <p:spPr bwMode="auto">
          <a:xfrm>
            <a:off x="6400800" y="2438400"/>
            <a:ext cx="2438400" cy="1676400"/>
          </a:xfrm>
          <a:prstGeom prst="rect">
            <a:avLst/>
          </a:prstGeom>
          <a:noFill/>
          <a:ln w="38100">
            <a:solidFill>
              <a:schemeClr val="accent2"/>
            </a:solidFill>
            <a:miter lim="800000"/>
            <a:headEnd/>
            <a:tailEnd/>
          </a:ln>
          <a:effectLst/>
        </p:spPr>
        <p:txBody>
          <a:bodyPr wrap="none" anchor="ctr"/>
          <a:lstStyle/>
          <a:p>
            <a:pPr algn="ctr"/>
            <a:r>
              <a:rPr lang="en-US" sz="2000" b="1" u="sng"/>
              <a:t>VOLUME 4</a:t>
            </a:r>
          </a:p>
          <a:p>
            <a:pPr algn="ctr"/>
            <a:r>
              <a:rPr lang="en-US" sz="1800" b="1"/>
              <a:t>AEPS®</a:t>
            </a:r>
            <a:endParaRPr lang="en-US" sz="2000" b="1"/>
          </a:p>
          <a:p>
            <a:pPr algn="ctr"/>
            <a:r>
              <a:rPr lang="en-US" sz="2000"/>
              <a:t>Curriculum for </a:t>
            </a:r>
          </a:p>
          <a:p>
            <a:pPr algn="ctr"/>
            <a:r>
              <a:rPr lang="en-US" sz="2000"/>
              <a:t>Three to Six</a:t>
            </a:r>
          </a:p>
        </p:txBody>
      </p:sp>
      <p:sp>
        <p:nvSpPr>
          <p:cNvPr id="352261" name="Line 5"/>
          <p:cNvSpPr>
            <a:spLocks noChangeShapeType="1"/>
          </p:cNvSpPr>
          <p:nvPr/>
        </p:nvSpPr>
        <p:spPr bwMode="auto">
          <a:xfrm>
            <a:off x="3352800" y="1905000"/>
            <a:ext cx="32004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914400" y="457200"/>
            <a:ext cx="7340600" cy="762000"/>
          </a:xfrm>
        </p:spPr>
        <p:txBody>
          <a:bodyPr>
            <a:normAutofit/>
          </a:bodyPr>
          <a:lstStyle/>
          <a:p>
            <a:r>
              <a:rPr lang="en-US"/>
              <a:t>Overview of Forms</a:t>
            </a:r>
          </a:p>
        </p:txBody>
      </p:sp>
      <p:sp>
        <p:nvSpPr>
          <p:cNvPr id="354307" name="Rectangle 3"/>
          <p:cNvSpPr>
            <a:spLocks noGrp="1" noChangeArrowheads="1"/>
          </p:cNvSpPr>
          <p:nvPr>
            <p:ph idx="1"/>
          </p:nvPr>
        </p:nvSpPr>
        <p:spPr>
          <a:xfrm>
            <a:off x="533400" y="1524000"/>
            <a:ext cx="7924800" cy="4800600"/>
          </a:xfrm>
        </p:spPr>
        <p:txBody>
          <a:bodyPr/>
          <a:lstStyle/>
          <a:p>
            <a:pPr marL="457200" indent="-457200">
              <a:lnSpc>
                <a:spcPct val="90000"/>
              </a:lnSpc>
              <a:buClr>
                <a:schemeClr val="tx2"/>
              </a:buClr>
            </a:pPr>
            <a:r>
              <a:rPr lang="en-US" sz="2800"/>
              <a:t>Child Observation Data Recording Form (Appendix C Vol 1)</a:t>
            </a:r>
          </a:p>
          <a:p>
            <a:pPr marL="457200" indent="-457200">
              <a:lnSpc>
                <a:spcPct val="90000"/>
              </a:lnSpc>
              <a:buClr>
                <a:schemeClr val="tx2"/>
              </a:buClr>
            </a:pPr>
            <a:r>
              <a:rPr lang="en-US" sz="2800"/>
              <a:t>Family Report (Appendix D Vol 1)</a:t>
            </a:r>
          </a:p>
          <a:p>
            <a:pPr marL="457200" indent="-457200">
              <a:lnSpc>
                <a:spcPct val="90000"/>
              </a:lnSpc>
              <a:buClr>
                <a:schemeClr val="tx2"/>
              </a:buClr>
            </a:pPr>
            <a:r>
              <a:rPr lang="en-US" sz="2800"/>
              <a:t>Child Progress Record (Appendix E Vol 1)</a:t>
            </a:r>
          </a:p>
          <a:p>
            <a:pPr marL="457200" indent="-457200">
              <a:lnSpc>
                <a:spcPct val="90000"/>
              </a:lnSpc>
              <a:buClr>
                <a:schemeClr val="tx2"/>
              </a:buClr>
            </a:pPr>
            <a:r>
              <a:rPr lang="en-US" sz="2800"/>
              <a:t>Assessment Activity Plans (Appendix A Vol 2)</a:t>
            </a:r>
          </a:p>
          <a:p>
            <a:pPr marL="457200" indent="-457200">
              <a:lnSpc>
                <a:spcPct val="90000"/>
              </a:lnSpc>
              <a:buClr>
                <a:schemeClr val="tx2"/>
              </a:buClr>
            </a:pPr>
            <a:r>
              <a:rPr lang="en-US" sz="2800"/>
              <a:t>Social Communication Forms (Appendix C Vol 1)</a:t>
            </a:r>
          </a:p>
          <a:p>
            <a:pPr marL="1027113" lvl="1" indent="-455613">
              <a:lnSpc>
                <a:spcPct val="90000"/>
              </a:lnSpc>
              <a:buClr>
                <a:schemeClr val="tx2"/>
              </a:buClr>
            </a:pPr>
            <a:r>
              <a:rPr lang="en-US" sz="2400"/>
              <a:t>Social Communication Observation Form</a:t>
            </a:r>
          </a:p>
          <a:p>
            <a:pPr marL="1027113" lvl="1" indent="-455613">
              <a:lnSpc>
                <a:spcPct val="90000"/>
              </a:lnSpc>
              <a:buClr>
                <a:schemeClr val="tx2"/>
              </a:buClr>
            </a:pPr>
            <a:r>
              <a:rPr lang="en-US" sz="2400"/>
              <a:t>Social Communication Summary Form</a:t>
            </a:r>
          </a:p>
          <a:p>
            <a:pPr marL="457200" indent="-457200">
              <a:lnSpc>
                <a:spcPct val="90000"/>
              </a:lnSpc>
              <a:buClr>
                <a:schemeClr val="tx2"/>
              </a:buClr>
            </a:pPr>
            <a:r>
              <a:rPr lang="en-US" sz="2800"/>
              <a:t>Child Observation Data Recording Form with Criteria (sold separately)</a:t>
            </a:r>
          </a:p>
          <a:p>
            <a:pPr marL="457200" indent="-457200">
              <a:lnSpc>
                <a:spcPct val="90000"/>
              </a:lnSpc>
              <a:buClr>
                <a:schemeClr val="tx2"/>
              </a:buClr>
            </a:pPr>
            <a:endParaRPr lang="en-US" sz="2800"/>
          </a:p>
        </p:txBody>
      </p:sp>
      <p:pic>
        <p:nvPicPr>
          <p:cNvPr id="354308" name="Picture 4" descr="ed00204_"/>
          <p:cNvPicPr>
            <a:picLocks noChangeAspect="1" noChangeArrowheads="1"/>
          </p:cNvPicPr>
          <p:nvPr/>
        </p:nvPicPr>
        <p:blipFill>
          <a:blip r:embed="rId3" cstate="print"/>
          <a:srcRect/>
          <a:stretch>
            <a:fillRect/>
          </a:stretch>
        </p:blipFill>
        <p:spPr bwMode="auto">
          <a:xfrm>
            <a:off x="7772400" y="990600"/>
            <a:ext cx="1074738" cy="20574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1026"/>
          <p:cNvSpPr>
            <a:spLocks noGrp="1" noChangeArrowheads="1"/>
          </p:cNvSpPr>
          <p:nvPr>
            <p:ph type="title"/>
          </p:nvPr>
        </p:nvSpPr>
        <p:spPr>
          <a:xfrm>
            <a:off x="381000" y="280988"/>
            <a:ext cx="7772400" cy="1143000"/>
          </a:xfrm>
        </p:spPr>
        <p:txBody>
          <a:bodyPr anchor="ctr">
            <a:normAutofit/>
          </a:bodyPr>
          <a:lstStyle/>
          <a:p>
            <a:r>
              <a:rPr lang="en-US" sz="4400" smtClean="0">
                <a:ea typeface="ＭＳ Ｐゴシック" pitchFamily="34" charset="-128"/>
              </a:rPr>
              <a:t>Stop and Consider</a:t>
            </a:r>
          </a:p>
        </p:txBody>
      </p:sp>
      <p:sp>
        <p:nvSpPr>
          <p:cNvPr id="661507" name="Rectangle 1027"/>
          <p:cNvSpPr>
            <a:spLocks noGrp="1" noChangeArrowheads="1"/>
          </p:cNvSpPr>
          <p:nvPr>
            <p:ph idx="1"/>
          </p:nvPr>
        </p:nvSpPr>
        <p:spPr>
          <a:xfrm>
            <a:off x="685800" y="1981200"/>
            <a:ext cx="8229600" cy="4191000"/>
          </a:xfrm>
        </p:spPr>
        <p:txBody>
          <a:bodyPr>
            <a:normAutofit/>
          </a:bodyPr>
          <a:lstStyle/>
          <a:p>
            <a:pPr marL="457200" indent="-457200">
              <a:buClr>
                <a:schemeClr val="tx2"/>
              </a:buClr>
            </a:pPr>
            <a:r>
              <a:rPr lang="en-US" smtClean="0">
                <a:ea typeface="ＭＳ Ｐゴシック" pitchFamily="34" charset="-128"/>
              </a:rPr>
              <a:t>How is the AEPS Test organized?</a:t>
            </a:r>
          </a:p>
          <a:p>
            <a:pPr marL="1027113" lvl="1" indent="-455613">
              <a:buClr>
                <a:schemeClr val="tx2"/>
              </a:buClr>
            </a:pPr>
            <a:r>
              <a:rPr lang="en-US" smtClean="0">
                <a:ea typeface="ＭＳ Ｐゴシック" pitchFamily="34" charset="-128"/>
              </a:rPr>
              <a:t>What are areas, strands, goals, and objectives?</a:t>
            </a:r>
          </a:p>
          <a:p>
            <a:pPr marL="1027113" lvl="1" indent="-455613">
              <a:buClr>
                <a:schemeClr val="tx2"/>
              </a:buClr>
            </a:pPr>
            <a:r>
              <a:rPr lang="en-US" smtClean="0">
                <a:ea typeface="ＭＳ Ｐゴシック" pitchFamily="34" charset="-128"/>
              </a:rPr>
              <a:t>How are items ordered?</a:t>
            </a:r>
          </a:p>
          <a:p>
            <a:pPr marL="457200" indent="-457200">
              <a:buClr>
                <a:schemeClr val="tx2"/>
              </a:buClr>
            </a:pPr>
            <a:r>
              <a:rPr lang="en-US" smtClean="0">
                <a:ea typeface="ＭＳ Ｐゴシック" pitchFamily="34" charset="-128"/>
              </a:rPr>
              <a:t>How do you gather information about a child’s performance for the AEPS Test?</a:t>
            </a:r>
          </a:p>
          <a:p>
            <a:pPr marL="457200" indent="-457200">
              <a:buClr>
                <a:schemeClr val="tx2"/>
              </a:buClr>
            </a:pPr>
            <a:r>
              <a:rPr lang="en-US" smtClean="0">
                <a:ea typeface="ＭＳ Ｐゴシック" pitchFamily="34" charset="-128"/>
              </a:rPr>
              <a:t>How are items scored?</a:t>
            </a:r>
          </a:p>
          <a:p>
            <a:pPr marL="457200" indent="-457200">
              <a:buClr>
                <a:schemeClr val="tx2"/>
              </a:buClr>
            </a:pPr>
            <a:r>
              <a:rPr lang="en-US" smtClean="0">
                <a:ea typeface="ＭＳ Ｐゴシック" pitchFamily="34" charset="-128"/>
              </a:rPr>
              <a:t>Where do you begin? Where do you end?</a:t>
            </a:r>
          </a:p>
          <a:p>
            <a:pPr marL="457200" indent="-457200">
              <a:buClr>
                <a:schemeClr val="tx2"/>
              </a:buClr>
            </a:pPr>
            <a:r>
              <a:rPr lang="en-US" smtClean="0">
                <a:ea typeface="ＭＳ Ｐゴシック" pitchFamily="34" charset="-128"/>
              </a:rPr>
              <a:t>Do you need to gather information and score every AEPS Test item from every area?</a:t>
            </a:r>
          </a:p>
        </p:txBody>
      </p:sp>
      <p:pic>
        <p:nvPicPr>
          <p:cNvPr id="5" name="Picture 4" descr="C:\Documents and Settings\HP_Administrator\Application Data\Microsoft\Media Catalog\Downloaded Clips\cla4\j0411244.wmf"/>
          <p:cNvPicPr>
            <a:picLocks noChangeAspect="1" noChangeArrowheads="1"/>
          </p:cNvPicPr>
          <p:nvPr/>
        </p:nvPicPr>
        <p:blipFill>
          <a:blip r:embed="rId3" cstate="print"/>
          <a:srcRect/>
          <a:stretch>
            <a:fillRect/>
          </a:stretch>
        </p:blipFill>
        <p:spPr bwMode="auto">
          <a:xfrm>
            <a:off x="6858000" y="304800"/>
            <a:ext cx="1590675" cy="1506538"/>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762000"/>
            <a:ext cx="7772400" cy="458788"/>
          </a:xfrm>
        </p:spPr>
        <p:txBody>
          <a:bodyPr>
            <a:normAutofit fontScale="90000"/>
          </a:bodyPr>
          <a:lstStyle/>
          <a:p>
            <a:r>
              <a:rPr lang="en-US"/>
              <a:t>What to do with AEPS</a:t>
            </a:r>
            <a:r>
              <a:rPr lang="en-US" baseline="30000">
                <a:cs typeface="Times New Roman" pitchFamily="18" charset="0"/>
              </a:rPr>
              <a:t>®</a:t>
            </a:r>
            <a:r>
              <a:rPr lang="en-US"/>
              <a:t> results?</a:t>
            </a:r>
          </a:p>
        </p:txBody>
      </p:sp>
      <p:sp>
        <p:nvSpPr>
          <p:cNvPr id="299011" name="Rectangle 3"/>
          <p:cNvSpPr>
            <a:spLocks noGrp="1" noChangeArrowheads="1"/>
          </p:cNvSpPr>
          <p:nvPr>
            <p:ph idx="1"/>
          </p:nvPr>
        </p:nvSpPr>
        <p:spPr>
          <a:xfrm>
            <a:off x="1447800" y="1752600"/>
            <a:ext cx="7239000" cy="4800600"/>
          </a:xfrm>
        </p:spPr>
        <p:txBody>
          <a:bodyPr/>
          <a:lstStyle/>
          <a:p>
            <a:pPr marL="457200" indent="-457200">
              <a:buClr>
                <a:srgbClr val="660066"/>
              </a:buClr>
            </a:pPr>
            <a:r>
              <a:rPr lang="en-US" sz="2800"/>
              <a:t>Decide which direction to head</a:t>
            </a:r>
          </a:p>
          <a:p>
            <a:pPr marL="457200" indent="-457200">
              <a:buFontTx/>
              <a:buNone/>
            </a:pPr>
            <a:endParaRPr lang="en-US" sz="2800"/>
          </a:p>
          <a:p>
            <a:pPr marL="457200" indent="-457200" algn="ctr">
              <a:buFontTx/>
              <a:buNone/>
            </a:pPr>
            <a:endParaRPr lang="en-US" sz="2800"/>
          </a:p>
          <a:p>
            <a:pPr marL="457200" indent="-457200" algn="ctr">
              <a:buFontTx/>
              <a:buNone/>
            </a:pPr>
            <a:endParaRPr lang="en-US" sz="2800"/>
          </a:p>
          <a:p>
            <a:pPr marL="457200" indent="-457200" algn="ctr">
              <a:buFontTx/>
              <a:buNone/>
            </a:pPr>
            <a:endParaRPr lang="en-US" sz="2800"/>
          </a:p>
          <a:p>
            <a:pPr marL="457200" indent="-457200" algn="ctr">
              <a:buFontTx/>
              <a:buNone/>
            </a:pPr>
            <a:r>
              <a:rPr lang="en-US" sz="2800"/>
              <a:t>Summarize</a:t>
            </a:r>
          </a:p>
          <a:p>
            <a:pPr marL="457200" indent="-457200" algn="ctr">
              <a:buFontTx/>
              <a:buNone/>
            </a:pPr>
            <a:r>
              <a:rPr lang="en-US" sz="2800"/>
              <a:t>Interpret findings</a:t>
            </a:r>
          </a:p>
          <a:p>
            <a:pPr marL="457200" indent="-457200" algn="ctr">
              <a:buFontTx/>
              <a:buNone/>
            </a:pPr>
            <a:r>
              <a:rPr lang="en-US" sz="2800"/>
              <a:t>Select meaningful skills</a:t>
            </a:r>
          </a:p>
          <a:p>
            <a:pPr marL="457200" indent="-457200" algn="ctr">
              <a:buFontTx/>
              <a:buNone/>
            </a:pPr>
            <a:r>
              <a:rPr lang="en-US" sz="2800"/>
              <a:t>Ongoing monitoring</a:t>
            </a:r>
          </a:p>
        </p:txBody>
      </p:sp>
      <p:pic>
        <p:nvPicPr>
          <p:cNvPr id="299012" name="Picture 4" descr="bd04912_"/>
          <p:cNvPicPr>
            <a:picLocks noChangeAspect="1" noChangeArrowheads="1"/>
          </p:cNvPicPr>
          <p:nvPr/>
        </p:nvPicPr>
        <p:blipFill>
          <a:blip r:embed="rId3" cstate="print"/>
          <a:srcRect/>
          <a:stretch>
            <a:fillRect/>
          </a:stretch>
        </p:blipFill>
        <p:spPr bwMode="auto">
          <a:xfrm>
            <a:off x="4114800" y="2667000"/>
            <a:ext cx="1644650" cy="1484313"/>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IQ104"/>
          <p:cNvPicPr preferRelativeResize="0">
            <a:picLocks noChangeArrowheads="1"/>
          </p:cNvPicPr>
          <p:nvPr/>
        </p:nvPicPr>
        <p:blipFill>
          <a:blip r:embed="rId3" cstate="print"/>
          <a:srcRect/>
          <a:stretch>
            <a:fillRect/>
          </a:stretch>
        </p:blipFill>
        <p:spPr bwMode="auto">
          <a:xfrm>
            <a:off x="0" y="1588"/>
            <a:ext cx="9140825" cy="6856412"/>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838200"/>
            <a:ext cx="7772400" cy="609600"/>
          </a:xfrm>
        </p:spPr>
        <p:txBody>
          <a:bodyPr>
            <a:normAutofit fontScale="90000"/>
          </a:bodyPr>
          <a:lstStyle/>
          <a:p>
            <a:r>
              <a:rPr lang="en-US"/>
              <a:t>Summarizing AEPS Results</a:t>
            </a:r>
          </a:p>
        </p:txBody>
      </p:sp>
      <p:sp>
        <p:nvSpPr>
          <p:cNvPr id="303107" name="Rectangle 3"/>
          <p:cNvSpPr>
            <a:spLocks noGrp="1" noChangeArrowheads="1"/>
          </p:cNvSpPr>
          <p:nvPr>
            <p:ph idx="1"/>
          </p:nvPr>
        </p:nvSpPr>
        <p:spPr>
          <a:xfrm>
            <a:off x="901700" y="1981200"/>
            <a:ext cx="7340600" cy="3741738"/>
          </a:xfrm>
        </p:spPr>
        <p:txBody>
          <a:bodyPr/>
          <a:lstStyle/>
          <a:p>
            <a:pPr marL="457200" indent="-457200">
              <a:buClr>
                <a:schemeClr val="tx2"/>
              </a:buClr>
            </a:pPr>
            <a:r>
              <a:rPr lang="en-US" sz="2800"/>
              <a:t>Numerical</a:t>
            </a:r>
          </a:p>
          <a:p>
            <a:pPr marL="1027113" lvl="1" indent="-455613">
              <a:buClr>
                <a:schemeClr val="tx2"/>
              </a:buClr>
            </a:pPr>
            <a:r>
              <a:rPr lang="en-US" sz="2400"/>
              <a:t>Area Percent Scores</a:t>
            </a:r>
          </a:p>
          <a:p>
            <a:pPr marL="1027113" lvl="1" indent="-455613">
              <a:buClr>
                <a:schemeClr val="tx2"/>
              </a:buClr>
            </a:pPr>
            <a:r>
              <a:rPr lang="en-US" sz="2400"/>
              <a:t>Total Percent Scores</a:t>
            </a:r>
          </a:p>
          <a:p>
            <a:pPr marL="1027113" lvl="1" indent="-455613">
              <a:buClr>
                <a:schemeClr val="tx2"/>
              </a:buClr>
            </a:pPr>
            <a:r>
              <a:rPr lang="en-US" sz="2400"/>
              <a:t>Percent of area - independent v. emerging </a:t>
            </a:r>
          </a:p>
          <a:p>
            <a:pPr marL="457200" indent="-457200">
              <a:buClr>
                <a:schemeClr val="tx2"/>
              </a:buClr>
            </a:pPr>
            <a:r>
              <a:rPr lang="en-US" sz="2800"/>
              <a:t>Visual</a:t>
            </a:r>
          </a:p>
          <a:p>
            <a:pPr marL="1027113" lvl="1" indent="-455613">
              <a:buClr>
                <a:schemeClr val="tx2"/>
              </a:buClr>
            </a:pPr>
            <a:r>
              <a:rPr lang="en-US" sz="2400"/>
              <a:t>Graphing</a:t>
            </a:r>
          </a:p>
          <a:p>
            <a:pPr marL="1027113" lvl="1" indent="-455613">
              <a:buClr>
                <a:schemeClr val="tx2"/>
              </a:buClr>
            </a:pPr>
            <a:r>
              <a:rPr lang="en-US" sz="2400"/>
              <a:t>Child Progress Form</a:t>
            </a:r>
          </a:p>
          <a:p>
            <a:pPr marL="457200" indent="-457200">
              <a:buClr>
                <a:schemeClr val="tx2"/>
              </a:buClr>
            </a:pPr>
            <a:r>
              <a:rPr lang="en-US" sz="2800"/>
              <a:t>Narrative</a:t>
            </a:r>
          </a:p>
          <a:p>
            <a:pPr marL="457200" indent="-457200"/>
            <a:endParaRPr lang="en-US" sz="2800"/>
          </a:p>
        </p:txBody>
      </p:sp>
      <p:pic>
        <p:nvPicPr>
          <p:cNvPr id="303108" name="Picture 4" descr="bs00602_"/>
          <p:cNvPicPr>
            <a:picLocks noChangeAspect="1" noChangeArrowheads="1"/>
          </p:cNvPicPr>
          <p:nvPr/>
        </p:nvPicPr>
        <p:blipFill>
          <a:blip r:embed="rId3" cstate="print"/>
          <a:srcRect/>
          <a:stretch>
            <a:fillRect/>
          </a:stretch>
        </p:blipFill>
        <p:spPr bwMode="auto">
          <a:xfrm>
            <a:off x="6400800" y="4641850"/>
            <a:ext cx="2209800" cy="17907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Types of Scores</a:t>
            </a:r>
          </a:p>
        </p:txBody>
      </p:sp>
      <p:sp>
        <p:nvSpPr>
          <p:cNvPr id="292867" name="Rectangle 3"/>
          <p:cNvSpPr>
            <a:spLocks noGrp="1" noChangeArrowheads="1"/>
          </p:cNvSpPr>
          <p:nvPr>
            <p:ph idx="1"/>
          </p:nvPr>
        </p:nvSpPr>
        <p:spPr>
          <a:xfrm>
            <a:off x="901700" y="2119313"/>
            <a:ext cx="7340600" cy="3741737"/>
          </a:xfrm>
        </p:spPr>
        <p:txBody>
          <a:bodyPr/>
          <a:lstStyle/>
          <a:p>
            <a:pPr marL="457200" indent="-457200">
              <a:lnSpc>
                <a:spcPct val="90000"/>
              </a:lnSpc>
              <a:buClr>
                <a:schemeClr val="tx2"/>
              </a:buClr>
            </a:pPr>
            <a:r>
              <a:rPr lang="en-US"/>
              <a:t>Area Percent Score</a:t>
            </a:r>
          </a:p>
          <a:p>
            <a:pPr marL="1027113" lvl="1" indent="-455613">
              <a:lnSpc>
                <a:spcPct val="90000"/>
              </a:lnSpc>
              <a:buClr>
                <a:schemeClr val="tx2"/>
              </a:buClr>
            </a:pPr>
            <a:r>
              <a:rPr lang="en-US"/>
              <a:t>Add 2’s and 1’s =</a:t>
            </a:r>
            <a:r>
              <a:rPr lang="en-US" u="sng"/>
              <a:t>Area Raw Score</a:t>
            </a:r>
          </a:p>
          <a:p>
            <a:pPr marL="1027113" lvl="1" indent="-455613">
              <a:lnSpc>
                <a:spcPct val="90000"/>
              </a:lnSpc>
              <a:buClr>
                <a:schemeClr val="tx2"/>
              </a:buClr>
            </a:pPr>
            <a:r>
              <a:rPr lang="en-US"/>
              <a:t>Divide by the </a:t>
            </a:r>
            <a:r>
              <a:rPr lang="en-US" u="sng"/>
              <a:t>Total Area Score Possible</a:t>
            </a:r>
          </a:p>
          <a:p>
            <a:pPr marL="457200" indent="-457200">
              <a:lnSpc>
                <a:spcPct val="90000"/>
              </a:lnSpc>
              <a:buClr>
                <a:schemeClr val="tx2"/>
              </a:buClr>
            </a:pPr>
            <a:r>
              <a:rPr lang="en-US"/>
              <a:t>Total Percent Score</a:t>
            </a:r>
          </a:p>
          <a:p>
            <a:pPr marL="1027113" lvl="1" indent="-455613">
              <a:lnSpc>
                <a:spcPct val="90000"/>
              </a:lnSpc>
              <a:buClr>
                <a:schemeClr val="tx2"/>
              </a:buClr>
            </a:pPr>
            <a:r>
              <a:rPr lang="en-US"/>
              <a:t>Add 2’s and 1’s across areas = </a:t>
            </a:r>
            <a:r>
              <a:rPr lang="en-US" u="sng"/>
              <a:t>Total Raw Score</a:t>
            </a:r>
          </a:p>
          <a:p>
            <a:pPr marL="1027113" lvl="1" indent="-455613">
              <a:lnSpc>
                <a:spcPct val="90000"/>
              </a:lnSpc>
              <a:buClr>
                <a:schemeClr val="tx2"/>
              </a:buClr>
            </a:pPr>
            <a:r>
              <a:rPr lang="en-US"/>
              <a:t>Divide by the </a:t>
            </a:r>
            <a:r>
              <a:rPr lang="en-US" u="sng"/>
              <a:t>Total Score Possible</a:t>
            </a:r>
            <a:r>
              <a:rPr lang="en-US"/>
              <a:t> for all areas</a:t>
            </a:r>
          </a:p>
        </p:txBody>
      </p:sp>
      <p:graphicFrame>
        <p:nvGraphicFramePr>
          <p:cNvPr id="292868" name="Object 4"/>
          <p:cNvGraphicFramePr>
            <a:graphicFrameLocks noChangeAspect="1"/>
          </p:cNvGraphicFramePr>
          <p:nvPr/>
        </p:nvGraphicFramePr>
        <p:xfrm>
          <a:off x="7086600" y="1320800"/>
          <a:ext cx="1828800" cy="1219200"/>
        </p:xfrm>
        <a:graphic>
          <a:graphicData uri="http://schemas.openxmlformats.org/presentationml/2006/ole">
            <p:oleObj spid="_x0000_s41986" name="Clip" r:id="rId4" imgW="3571560" imgH="3468960" progId="">
              <p:embed/>
            </p:oleObj>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rmAutofit fontScale="90000"/>
          </a:bodyPr>
          <a:lstStyle/>
          <a:p>
            <a:r>
              <a:rPr lang="en-US" sz="2600">
                <a:cs typeface="Times New Roman" pitchFamily="18" charset="0"/>
              </a:rPr>
              <a:t>Number of Items Per Area and Area Raw Score Possible on the AEPS</a:t>
            </a:r>
            <a:r>
              <a:rPr lang="en-US" sz="2600" baseline="30000">
                <a:cs typeface="Times New Roman" pitchFamily="18" charset="0"/>
              </a:rPr>
              <a:t>TM</a:t>
            </a:r>
            <a:r>
              <a:rPr lang="en-US" sz="2600">
                <a:cs typeface="Times New Roman" pitchFamily="18" charset="0"/>
              </a:rPr>
              <a:t> Test for Birth To Three Years and Three To Six Years</a:t>
            </a:r>
            <a:br>
              <a:rPr lang="en-US" sz="2600">
                <a:cs typeface="Times New Roman" pitchFamily="18" charset="0"/>
              </a:rPr>
            </a:br>
            <a:endParaRPr lang="en-US" sz="2600">
              <a:cs typeface="Times New Roman" pitchFamily="18" charset="0"/>
            </a:endParaRPr>
          </a:p>
        </p:txBody>
      </p:sp>
      <p:grpSp>
        <p:nvGrpSpPr>
          <p:cNvPr id="2" name="Group 3"/>
          <p:cNvGrpSpPr>
            <a:grpSpLocks/>
          </p:cNvGrpSpPr>
          <p:nvPr/>
        </p:nvGrpSpPr>
        <p:grpSpPr bwMode="auto">
          <a:xfrm>
            <a:off x="609600" y="1676400"/>
            <a:ext cx="7848600" cy="4800600"/>
            <a:chOff x="-3" y="-3"/>
            <a:chExt cx="4043" cy="4249"/>
          </a:xfrm>
        </p:grpSpPr>
        <p:grpSp>
          <p:nvGrpSpPr>
            <p:cNvPr id="3" name="Group 4"/>
            <p:cNvGrpSpPr>
              <a:grpSpLocks/>
            </p:cNvGrpSpPr>
            <p:nvPr/>
          </p:nvGrpSpPr>
          <p:grpSpPr bwMode="auto">
            <a:xfrm>
              <a:off x="0" y="0"/>
              <a:ext cx="4037" cy="4243"/>
              <a:chOff x="0" y="0"/>
              <a:chExt cx="4037" cy="4243"/>
            </a:xfrm>
          </p:grpSpPr>
          <p:grpSp>
            <p:nvGrpSpPr>
              <p:cNvPr id="4" name="Group 5"/>
              <p:cNvGrpSpPr>
                <a:grpSpLocks/>
              </p:cNvGrpSpPr>
              <p:nvPr/>
            </p:nvGrpSpPr>
            <p:grpSpPr bwMode="auto">
              <a:xfrm>
                <a:off x="0" y="0"/>
                <a:ext cx="1065" cy="403"/>
                <a:chOff x="0" y="0"/>
                <a:chExt cx="1065" cy="403"/>
              </a:xfrm>
            </p:grpSpPr>
            <p:sp>
              <p:nvSpPr>
                <p:cNvPr id="459782" name="Rectangle 6"/>
                <p:cNvSpPr>
                  <a:spLocks noChangeArrowheads="1"/>
                </p:cNvSpPr>
                <p:nvPr/>
              </p:nvSpPr>
              <p:spPr bwMode="auto">
                <a:xfrm>
                  <a:off x="43" y="0"/>
                  <a:ext cx="979" cy="403"/>
                </a:xfrm>
                <a:prstGeom prst="rect">
                  <a:avLst/>
                </a:prstGeom>
                <a:noFill/>
                <a:ln w="9525">
                  <a:noFill/>
                  <a:miter lim="800000"/>
                  <a:headEnd/>
                  <a:tailEnd/>
                </a:ln>
                <a:effectLst/>
              </p:spPr>
              <p:txBody>
                <a:bodyPr/>
                <a:lstStyle/>
                <a:p>
                  <a:pPr algn="ctr"/>
                  <a:r>
                    <a:rPr lang="en-US" sz="1800">
                      <a:cs typeface="Times New Roman" pitchFamily="18" charset="0"/>
                    </a:rPr>
                    <a:t>Area</a:t>
                  </a:r>
                </a:p>
                <a:p>
                  <a:pPr algn="ctr"/>
                  <a:endParaRPr lang="en-US" sz="1800"/>
                </a:p>
              </p:txBody>
            </p:sp>
            <p:sp>
              <p:nvSpPr>
                <p:cNvPr id="459783" name="Rectangle 7"/>
                <p:cNvSpPr>
                  <a:spLocks noChangeArrowheads="1"/>
                </p:cNvSpPr>
                <p:nvPr/>
              </p:nvSpPr>
              <p:spPr bwMode="auto">
                <a:xfrm>
                  <a:off x="0" y="0"/>
                  <a:ext cx="1065" cy="403"/>
                </a:xfrm>
                <a:prstGeom prst="rect">
                  <a:avLst/>
                </a:prstGeom>
                <a:noFill/>
                <a:ln w="7">
                  <a:solidFill>
                    <a:srgbClr val="A0A0A0"/>
                  </a:solidFill>
                  <a:miter lim="800000"/>
                  <a:headEnd/>
                  <a:tailEnd/>
                </a:ln>
                <a:effectLst/>
              </p:spPr>
              <p:txBody>
                <a:bodyPr/>
                <a:lstStyle/>
                <a:p>
                  <a:endParaRPr lang="en-US"/>
                </a:p>
              </p:txBody>
            </p:sp>
          </p:grpSp>
          <p:grpSp>
            <p:nvGrpSpPr>
              <p:cNvPr id="5" name="Group 8"/>
              <p:cNvGrpSpPr>
                <a:grpSpLocks/>
              </p:cNvGrpSpPr>
              <p:nvPr/>
            </p:nvGrpSpPr>
            <p:grpSpPr bwMode="auto">
              <a:xfrm>
                <a:off x="1065" y="0"/>
                <a:ext cx="1468" cy="403"/>
                <a:chOff x="1065" y="0"/>
                <a:chExt cx="1468" cy="403"/>
              </a:xfrm>
            </p:grpSpPr>
            <p:sp>
              <p:nvSpPr>
                <p:cNvPr id="459785" name="Rectangle 9"/>
                <p:cNvSpPr>
                  <a:spLocks noChangeArrowheads="1"/>
                </p:cNvSpPr>
                <p:nvPr/>
              </p:nvSpPr>
              <p:spPr bwMode="auto">
                <a:xfrm>
                  <a:off x="1108" y="0"/>
                  <a:ext cx="1382" cy="403"/>
                </a:xfrm>
                <a:prstGeom prst="rect">
                  <a:avLst/>
                </a:prstGeom>
                <a:noFill/>
                <a:ln w="9525">
                  <a:noFill/>
                  <a:miter lim="800000"/>
                  <a:headEnd/>
                  <a:tailEnd/>
                </a:ln>
                <a:effectLst/>
              </p:spPr>
              <p:txBody>
                <a:bodyPr/>
                <a:lstStyle/>
                <a:p>
                  <a:pPr algn="ctr"/>
                  <a:r>
                    <a:rPr lang="en-US" sz="1800">
                      <a:cs typeface="Times New Roman" pitchFamily="18" charset="0"/>
                    </a:rPr>
                    <a:t>Number of Items</a:t>
                  </a:r>
                </a:p>
                <a:p>
                  <a:pPr algn="ctr"/>
                  <a:endParaRPr lang="en-US" sz="1800"/>
                </a:p>
              </p:txBody>
            </p:sp>
            <p:sp>
              <p:nvSpPr>
                <p:cNvPr id="459786" name="Rectangle 10"/>
                <p:cNvSpPr>
                  <a:spLocks noChangeArrowheads="1"/>
                </p:cNvSpPr>
                <p:nvPr/>
              </p:nvSpPr>
              <p:spPr bwMode="auto">
                <a:xfrm>
                  <a:off x="1065" y="0"/>
                  <a:ext cx="1468" cy="403"/>
                </a:xfrm>
                <a:prstGeom prst="rect">
                  <a:avLst/>
                </a:prstGeom>
                <a:noFill/>
                <a:ln w="7">
                  <a:solidFill>
                    <a:srgbClr val="A0A0A0"/>
                  </a:solidFill>
                  <a:miter lim="800000"/>
                  <a:headEnd/>
                  <a:tailEnd/>
                </a:ln>
                <a:effectLst/>
              </p:spPr>
              <p:txBody>
                <a:bodyPr/>
                <a:lstStyle/>
                <a:p>
                  <a:endParaRPr lang="en-US"/>
                </a:p>
              </p:txBody>
            </p:sp>
          </p:grpSp>
          <p:grpSp>
            <p:nvGrpSpPr>
              <p:cNvPr id="6" name="Group 11"/>
              <p:cNvGrpSpPr>
                <a:grpSpLocks/>
              </p:cNvGrpSpPr>
              <p:nvPr/>
            </p:nvGrpSpPr>
            <p:grpSpPr bwMode="auto">
              <a:xfrm>
                <a:off x="2533" y="0"/>
                <a:ext cx="1504" cy="403"/>
                <a:chOff x="2533" y="0"/>
                <a:chExt cx="1504" cy="403"/>
              </a:xfrm>
            </p:grpSpPr>
            <p:sp>
              <p:nvSpPr>
                <p:cNvPr id="459788" name="Rectangle 12"/>
                <p:cNvSpPr>
                  <a:spLocks noChangeArrowheads="1"/>
                </p:cNvSpPr>
                <p:nvPr/>
              </p:nvSpPr>
              <p:spPr bwMode="auto">
                <a:xfrm>
                  <a:off x="2576" y="0"/>
                  <a:ext cx="1418" cy="403"/>
                </a:xfrm>
                <a:prstGeom prst="rect">
                  <a:avLst/>
                </a:prstGeom>
                <a:noFill/>
                <a:ln w="9525">
                  <a:noFill/>
                  <a:miter lim="800000"/>
                  <a:headEnd/>
                  <a:tailEnd/>
                </a:ln>
                <a:effectLst/>
              </p:spPr>
              <p:txBody>
                <a:bodyPr/>
                <a:lstStyle/>
                <a:p>
                  <a:pPr algn="ctr"/>
                  <a:r>
                    <a:rPr lang="en-US" sz="1800">
                      <a:cs typeface="Times New Roman" pitchFamily="18" charset="0"/>
                    </a:rPr>
                    <a:t>Area Raw Score Possible</a:t>
                  </a:r>
                </a:p>
                <a:p>
                  <a:pPr algn="ctr"/>
                  <a:endParaRPr lang="en-US" sz="1800"/>
                </a:p>
              </p:txBody>
            </p:sp>
            <p:sp>
              <p:nvSpPr>
                <p:cNvPr id="459789" name="Rectangle 13"/>
                <p:cNvSpPr>
                  <a:spLocks noChangeArrowheads="1"/>
                </p:cNvSpPr>
                <p:nvPr/>
              </p:nvSpPr>
              <p:spPr bwMode="auto">
                <a:xfrm>
                  <a:off x="2533" y="0"/>
                  <a:ext cx="1504" cy="403"/>
                </a:xfrm>
                <a:prstGeom prst="rect">
                  <a:avLst/>
                </a:prstGeom>
                <a:noFill/>
                <a:ln w="7">
                  <a:solidFill>
                    <a:srgbClr val="A0A0A0"/>
                  </a:solidFill>
                  <a:miter lim="800000"/>
                  <a:headEnd/>
                  <a:tailEnd/>
                </a:ln>
                <a:effectLst/>
              </p:spPr>
              <p:txBody>
                <a:bodyPr/>
                <a:lstStyle/>
                <a:p>
                  <a:endParaRPr lang="en-US"/>
                </a:p>
              </p:txBody>
            </p:sp>
          </p:grpSp>
          <p:grpSp>
            <p:nvGrpSpPr>
              <p:cNvPr id="7" name="Group 14"/>
              <p:cNvGrpSpPr>
                <a:grpSpLocks/>
              </p:cNvGrpSpPr>
              <p:nvPr/>
            </p:nvGrpSpPr>
            <p:grpSpPr bwMode="auto">
              <a:xfrm>
                <a:off x="0" y="403"/>
                <a:ext cx="1065" cy="576"/>
                <a:chOff x="0" y="403"/>
                <a:chExt cx="1065" cy="576"/>
              </a:xfrm>
            </p:grpSpPr>
            <p:sp>
              <p:nvSpPr>
                <p:cNvPr id="459791" name="Rectangle 15"/>
                <p:cNvSpPr>
                  <a:spLocks noChangeArrowheads="1"/>
                </p:cNvSpPr>
                <p:nvPr/>
              </p:nvSpPr>
              <p:spPr bwMode="auto">
                <a:xfrm>
                  <a:off x="43" y="403"/>
                  <a:ext cx="979" cy="576"/>
                </a:xfrm>
                <a:prstGeom prst="rect">
                  <a:avLst/>
                </a:prstGeom>
                <a:noFill/>
                <a:ln w="9525">
                  <a:noFill/>
                  <a:miter lim="800000"/>
                  <a:headEnd/>
                  <a:tailEnd/>
                </a:ln>
                <a:effectLst/>
              </p:spPr>
              <p:txBody>
                <a:bodyPr/>
                <a:lstStyle/>
                <a:p>
                  <a:r>
                    <a:rPr lang="en-US" sz="1800">
                      <a:cs typeface="Times New Roman" pitchFamily="18" charset="0"/>
                    </a:rPr>
                    <a:t> </a:t>
                  </a:r>
                </a:p>
                <a:p>
                  <a:endParaRPr lang="en-US" sz="1800"/>
                </a:p>
              </p:txBody>
            </p:sp>
            <p:sp>
              <p:nvSpPr>
                <p:cNvPr id="459792" name="Rectangle 16"/>
                <p:cNvSpPr>
                  <a:spLocks noChangeArrowheads="1"/>
                </p:cNvSpPr>
                <p:nvPr/>
              </p:nvSpPr>
              <p:spPr bwMode="auto">
                <a:xfrm>
                  <a:off x="0" y="403"/>
                  <a:ext cx="1065" cy="576"/>
                </a:xfrm>
                <a:prstGeom prst="rect">
                  <a:avLst/>
                </a:prstGeom>
                <a:noFill/>
                <a:ln w="7">
                  <a:solidFill>
                    <a:srgbClr val="A0A0A0"/>
                  </a:solidFill>
                  <a:miter lim="800000"/>
                  <a:headEnd/>
                  <a:tailEnd/>
                </a:ln>
                <a:effectLst/>
              </p:spPr>
              <p:txBody>
                <a:bodyPr/>
                <a:lstStyle/>
                <a:p>
                  <a:endParaRPr lang="en-US"/>
                </a:p>
              </p:txBody>
            </p:sp>
          </p:grpSp>
          <p:grpSp>
            <p:nvGrpSpPr>
              <p:cNvPr id="8" name="Group 17"/>
              <p:cNvGrpSpPr>
                <a:grpSpLocks/>
              </p:cNvGrpSpPr>
              <p:nvPr/>
            </p:nvGrpSpPr>
            <p:grpSpPr bwMode="auto">
              <a:xfrm>
                <a:off x="1065" y="403"/>
                <a:ext cx="770" cy="576"/>
                <a:chOff x="1065" y="403"/>
                <a:chExt cx="770" cy="576"/>
              </a:xfrm>
            </p:grpSpPr>
            <p:sp>
              <p:nvSpPr>
                <p:cNvPr id="459794" name="Rectangle 18"/>
                <p:cNvSpPr>
                  <a:spLocks noChangeArrowheads="1"/>
                </p:cNvSpPr>
                <p:nvPr/>
              </p:nvSpPr>
              <p:spPr bwMode="auto">
                <a:xfrm>
                  <a:off x="1108" y="403"/>
                  <a:ext cx="684" cy="576"/>
                </a:xfrm>
                <a:prstGeom prst="rect">
                  <a:avLst/>
                </a:prstGeom>
                <a:noFill/>
                <a:ln w="9525">
                  <a:noFill/>
                  <a:miter lim="800000"/>
                  <a:headEnd/>
                  <a:tailEnd/>
                </a:ln>
                <a:effectLst/>
              </p:spPr>
              <p:txBody>
                <a:bodyPr/>
                <a:lstStyle/>
                <a:p>
                  <a:pPr algn="ctr"/>
                  <a:r>
                    <a:rPr lang="en-US" sz="1200">
                      <a:cs typeface="Times New Roman" pitchFamily="18" charset="0"/>
                    </a:rPr>
                    <a:t>AEPS Test for</a:t>
                  </a:r>
                </a:p>
                <a:p>
                  <a:pPr algn="ctr"/>
                  <a:r>
                    <a:rPr lang="en-US" sz="1200">
                      <a:cs typeface="Times New Roman" pitchFamily="18" charset="0"/>
                    </a:rPr>
                    <a:t>Birth to Three Years</a:t>
                  </a:r>
                </a:p>
                <a:p>
                  <a:pPr algn="ctr"/>
                  <a:endParaRPr lang="en-US" sz="1800"/>
                </a:p>
              </p:txBody>
            </p:sp>
            <p:sp>
              <p:nvSpPr>
                <p:cNvPr id="459795" name="Rectangle 19"/>
                <p:cNvSpPr>
                  <a:spLocks noChangeArrowheads="1"/>
                </p:cNvSpPr>
                <p:nvPr/>
              </p:nvSpPr>
              <p:spPr bwMode="auto">
                <a:xfrm>
                  <a:off x="1065" y="403"/>
                  <a:ext cx="770" cy="576"/>
                </a:xfrm>
                <a:prstGeom prst="rect">
                  <a:avLst/>
                </a:prstGeom>
                <a:noFill/>
                <a:ln w="7">
                  <a:solidFill>
                    <a:srgbClr val="A0A0A0"/>
                  </a:solidFill>
                  <a:miter lim="800000"/>
                  <a:headEnd/>
                  <a:tailEnd/>
                </a:ln>
                <a:effectLst/>
              </p:spPr>
              <p:txBody>
                <a:bodyPr/>
                <a:lstStyle/>
                <a:p>
                  <a:endParaRPr lang="en-US"/>
                </a:p>
              </p:txBody>
            </p:sp>
          </p:grpSp>
          <p:grpSp>
            <p:nvGrpSpPr>
              <p:cNvPr id="9" name="Group 20"/>
              <p:cNvGrpSpPr>
                <a:grpSpLocks/>
              </p:cNvGrpSpPr>
              <p:nvPr/>
            </p:nvGrpSpPr>
            <p:grpSpPr bwMode="auto">
              <a:xfrm>
                <a:off x="1835" y="403"/>
                <a:ext cx="698" cy="576"/>
                <a:chOff x="1835" y="403"/>
                <a:chExt cx="698" cy="576"/>
              </a:xfrm>
            </p:grpSpPr>
            <p:sp>
              <p:nvSpPr>
                <p:cNvPr id="459797" name="Rectangle 21"/>
                <p:cNvSpPr>
                  <a:spLocks noChangeArrowheads="1"/>
                </p:cNvSpPr>
                <p:nvPr/>
              </p:nvSpPr>
              <p:spPr bwMode="auto">
                <a:xfrm>
                  <a:off x="1878" y="403"/>
                  <a:ext cx="612" cy="576"/>
                </a:xfrm>
                <a:prstGeom prst="rect">
                  <a:avLst/>
                </a:prstGeom>
                <a:noFill/>
                <a:ln w="9525">
                  <a:noFill/>
                  <a:miter lim="800000"/>
                  <a:headEnd/>
                  <a:tailEnd/>
                </a:ln>
                <a:effectLst/>
              </p:spPr>
              <p:txBody>
                <a:bodyPr/>
                <a:lstStyle/>
                <a:p>
                  <a:pPr algn="ctr"/>
                  <a:r>
                    <a:rPr lang="en-US" sz="1200">
                      <a:cs typeface="Times New Roman" pitchFamily="18" charset="0"/>
                    </a:rPr>
                    <a:t>AEPS Test for</a:t>
                  </a:r>
                </a:p>
                <a:p>
                  <a:pPr algn="ctr"/>
                  <a:r>
                    <a:rPr lang="en-US" sz="1200">
                      <a:cs typeface="Times New Roman" pitchFamily="18" charset="0"/>
                    </a:rPr>
                    <a:t>Three to Six Years</a:t>
                  </a:r>
                </a:p>
                <a:p>
                  <a:pPr algn="ctr"/>
                  <a:endParaRPr lang="en-US" sz="1800"/>
                </a:p>
              </p:txBody>
            </p:sp>
            <p:sp>
              <p:nvSpPr>
                <p:cNvPr id="459798" name="Rectangle 22"/>
                <p:cNvSpPr>
                  <a:spLocks noChangeArrowheads="1"/>
                </p:cNvSpPr>
                <p:nvPr/>
              </p:nvSpPr>
              <p:spPr bwMode="auto">
                <a:xfrm>
                  <a:off x="1835" y="403"/>
                  <a:ext cx="698" cy="576"/>
                </a:xfrm>
                <a:prstGeom prst="rect">
                  <a:avLst/>
                </a:prstGeom>
                <a:noFill/>
                <a:ln w="7">
                  <a:solidFill>
                    <a:srgbClr val="A0A0A0"/>
                  </a:solidFill>
                  <a:miter lim="800000"/>
                  <a:headEnd/>
                  <a:tailEnd/>
                </a:ln>
                <a:effectLst/>
              </p:spPr>
              <p:txBody>
                <a:bodyPr/>
                <a:lstStyle/>
                <a:p>
                  <a:endParaRPr lang="en-US"/>
                </a:p>
              </p:txBody>
            </p:sp>
          </p:grpSp>
          <p:grpSp>
            <p:nvGrpSpPr>
              <p:cNvPr id="10" name="Group 23"/>
              <p:cNvGrpSpPr>
                <a:grpSpLocks/>
              </p:cNvGrpSpPr>
              <p:nvPr/>
            </p:nvGrpSpPr>
            <p:grpSpPr bwMode="auto">
              <a:xfrm>
                <a:off x="2533" y="403"/>
                <a:ext cx="734" cy="576"/>
                <a:chOff x="2533" y="403"/>
                <a:chExt cx="734" cy="576"/>
              </a:xfrm>
            </p:grpSpPr>
            <p:sp>
              <p:nvSpPr>
                <p:cNvPr id="459800" name="Rectangle 24"/>
                <p:cNvSpPr>
                  <a:spLocks noChangeArrowheads="1"/>
                </p:cNvSpPr>
                <p:nvPr/>
              </p:nvSpPr>
              <p:spPr bwMode="auto">
                <a:xfrm>
                  <a:off x="2576" y="403"/>
                  <a:ext cx="648" cy="576"/>
                </a:xfrm>
                <a:prstGeom prst="rect">
                  <a:avLst/>
                </a:prstGeom>
                <a:noFill/>
                <a:ln w="9525">
                  <a:noFill/>
                  <a:miter lim="800000"/>
                  <a:headEnd/>
                  <a:tailEnd/>
                </a:ln>
                <a:effectLst/>
              </p:spPr>
              <p:txBody>
                <a:bodyPr/>
                <a:lstStyle/>
                <a:p>
                  <a:pPr algn="ctr"/>
                  <a:r>
                    <a:rPr lang="en-US" sz="1200">
                      <a:cs typeface="Times New Roman" pitchFamily="18" charset="0"/>
                    </a:rPr>
                    <a:t>AEPS Test for</a:t>
                  </a:r>
                </a:p>
                <a:p>
                  <a:pPr algn="ctr"/>
                  <a:r>
                    <a:rPr lang="en-US" sz="1200">
                      <a:cs typeface="Times New Roman" pitchFamily="18" charset="0"/>
                    </a:rPr>
                    <a:t>Birth to Three Years</a:t>
                  </a:r>
                </a:p>
                <a:p>
                  <a:pPr algn="ctr"/>
                  <a:endParaRPr lang="en-US" sz="1800"/>
                </a:p>
              </p:txBody>
            </p:sp>
            <p:sp>
              <p:nvSpPr>
                <p:cNvPr id="459801" name="Rectangle 25"/>
                <p:cNvSpPr>
                  <a:spLocks noChangeArrowheads="1"/>
                </p:cNvSpPr>
                <p:nvPr/>
              </p:nvSpPr>
              <p:spPr bwMode="auto">
                <a:xfrm>
                  <a:off x="2533" y="403"/>
                  <a:ext cx="734" cy="576"/>
                </a:xfrm>
                <a:prstGeom prst="rect">
                  <a:avLst/>
                </a:prstGeom>
                <a:noFill/>
                <a:ln w="7">
                  <a:solidFill>
                    <a:srgbClr val="A0A0A0"/>
                  </a:solidFill>
                  <a:miter lim="800000"/>
                  <a:headEnd/>
                  <a:tailEnd/>
                </a:ln>
                <a:effectLst/>
              </p:spPr>
              <p:txBody>
                <a:bodyPr/>
                <a:lstStyle/>
                <a:p>
                  <a:endParaRPr lang="en-US"/>
                </a:p>
              </p:txBody>
            </p:sp>
          </p:grpSp>
          <p:grpSp>
            <p:nvGrpSpPr>
              <p:cNvPr id="11" name="Group 26"/>
              <p:cNvGrpSpPr>
                <a:grpSpLocks/>
              </p:cNvGrpSpPr>
              <p:nvPr/>
            </p:nvGrpSpPr>
            <p:grpSpPr bwMode="auto">
              <a:xfrm>
                <a:off x="3267" y="403"/>
                <a:ext cx="770" cy="576"/>
                <a:chOff x="3267" y="403"/>
                <a:chExt cx="770" cy="576"/>
              </a:xfrm>
            </p:grpSpPr>
            <p:sp>
              <p:nvSpPr>
                <p:cNvPr id="459803" name="Rectangle 27"/>
                <p:cNvSpPr>
                  <a:spLocks noChangeArrowheads="1"/>
                </p:cNvSpPr>
                <p:nvPr/>
              </p:nvSpPr>
              <p:spPr bwMode="auto">
                <a:xfrm>
                  <a:off x="3310" y="403"/>
                  <a:ext cx="684" cy="576"/>
                </a:xfrm>
                <a:prstGeom prst="rect">
                  <a:avLst/>
                </a:prstGeom>
                <a:noFill/>
                <a:ln w="9525">
                  <a:noFill/>
                  <a:miter lim="800000"/>
                  <a:headEnd/>
                  <a:tailEnd/>
                </a:ln>
                <a:effectLst/>
              </p:spPr>
              <p:txBody>
                <a:bodyPr/>
                <a:lstStyle/>
                <a:p>
                  <a:pPr algn="ctr"/>
                  <a:r>
                    <a:rPr lang="en-US" sz="1200">
                      <a:cs typeface="Times New Roman" pitchFamily="18" charset="0"/>
                    </a:rPr>
                    <a:t>AEPS Test for</a:t>
                  </a:r>
                </a:p>
                <a:p>
                  <a:pPr algn="ctr"/>
                  <a:r>
                    <a:rPr lang="en-US" sz="1200">
                      <a:cs typeface="Times New Roman" pitchFamily="18" charset="0"/>
                    </a:rPr>
                    <a:t>Three to Six </a:t>
                  </a:r>
                </a:p>
                <a:p>
                  <a:pPr algn="ctr"/>
                  <a:r>
                    <a:rPr lang="en-US" sz="1200">
                      <a:cs typeface="Times New Roman" pitchFamily="18" charset="0"/>
                    </a:rPr>
                    <a:t>Years</a:t>
                  </a:r>
                </a:p>
                <a:p>
                  <a:pPr algn="ctr"/>
                  <a:endParaRPr lang="en-US" sz="1200"/>
                </a:p>
              </p:txBody>
            </p:sp>
            <p:sp>
              <p:nvSpPr>
                <p:cNvPr id="459804" name="Rectangle 28"/>
                <p:cNvSpPr>
                  <a:spLocks noChangeArrowheads="1"/>
                </p:cNvSpPr>
                <p:nvPr/>
              </p:nvSpPr>
              <p:spPr bwMode="auto">
                <a:xfrm>
                  <a:off x="3267" y="403"/>
                  <a:ext cx="770" cy="576"/>
                </a:xfrm>
                <a:prstGeom prst="rect">
                  <a:avLst/>
                </a:prstGeom>
                <a:noFill/>
                <a:ln w="7">
                  <a:solidFill>
                    <a:srgbClr val="A0A0A0"/>
                  </a:solidFill>
                  <a:miter lim="800000"/>
                  <a:headEnd/>
                  <a:tailEnd/>
                </a:ln>
                <a:effectLst/>
              </p:spPr>
              <p:txBody>
                <a:bodyPr/>
                <a:lstStyle/>
                <a:p>
                  <a:endParaRPr lang="en-US"/>
                </a:p>
              </p:txBody>
            </p:sp>
          </p:grpSp>
          <p:grpSp>
            <p:nvGrpSpPr>
              <p:cNvPr id="12" name="Group 29"/>
              <p:cNvGrpSpPr>
                <a:grpSpLocks/>
              </p:cNvGrpSpPr>
              <p:nvPr/>
            </p:nvGrpSpPr>
            <p:grpSpPr bwMode="auto">
              <a:xfrm>
                <a:off x="0" y="979"/>
                <a:ext cx="1065" cy="480"/>
                <a:chOff x="0" y="979"/>
                <a:chExt cx="1065" cy="480"/>
              </a:xfrm>
            </p:grpSpPr>
            <p:sp>
              <p:nvSpPr>
                <p:cNvPr id="459806" name="Rectangle 30"/>
                <p:cNvSpPr>
                  <a:spLocks noChangeArrowheads="1"/>
                </p:cNvSpPr>
                <p:nvPr/>
              </p:nvSpPr>
              <p:spPr bwMode="auto">
                <a:xfrm>
                  <a:off x="43" y="979"/>
                  <a:ext cx="979" cy="480"/>
                </a:xfrm>
                <a:prstGeom prst="rect">
                  <a:avLst/>
                </a:prstGeom>
                <a:noFill/>
                <a:ln w="9525">
                  <a:noFill/>
                  <a:miter lim="800000"/>
                  <a:headEnd/>
                  <a:tailEnd/>
                </a:ln>
                <a:effectLst/>
              </p:spPr>
              <p:txBody>
                <a:bodyPr/>
                <a:lstStyle/>
                <a:p>
                  <a:r>
                    <a:rPr lang="en-US" sz="1800">
                      <a:cs typeface="Times New Roman" pitchFamily="18" charset="0"/>
                    </a:rPr>
                    <a:t> </a:t>
                  </a:r>
                </a:p>
                <a:p>
                  <a:r>
                    <a:rPr lang="en-US" sz="1400">
                      <a:cs typeface="Times New Roman" pitchFamily="18" charset="0"/>
                    </a:rPr>
                    <a:t>Fine Motor</a:t>
                  </a:r>
                </a:p>
                <a:p>
                  <a:endParaRPr lang="en-US" sz="1400"/>
                </a:p>
              </p:txBody>
            </p:sp>
            <p:sp>
              <p:nvSpPr>
                <p:cNvPr id="459807" name="Rectangle 31"/>
                <p:cNvSpPr>
                  <a:spLocks noChangeArrowheads="1"/>
                </p:cNvSpPr>
                <p:nvPr/>
              </p:nvSpPr>
              <p:spPr bwMode="auto">
                <a:xfrm>
                  <a:off x="0" y="979"/>
                  <a:ext cx="1065" cy="480"/>
                </a:xfrm>
                <a:prstGeom prst="rect">
                  <a:avLst/>
                </a:prstGeom>
                <a:noFill/>
                <a:ln w="7">
                  <a:solidFill>
                    <a:srgbClr val="A0A0A0"/>
                  </a:solidFill>
                  <a:miter lim="800000"/>
                  <a:headEnd/>
                  <a:tailEnd/>
                </a:ln>
                <a:effectLst/>
              </p:spPr>
              <p:txBody>
                <a:bodyPr/>
                <a:lstStyle/>
                <a:p>
                  <a:endParaRPr lang="en-US"/>
                </a:p>
              </p:txBody>
            </p:sp>
          </p:grpSp>
          <p:grpSp>
            <p:nvGrpSpPr>
              <p:cNvPr id="13" name="Group 32"/>
              <p:cNvGrpSpPr>
                <a:grpSpLocks/>
              </p:cNvGrpSpPr>
              <p:nvPr/>
            </p:nvGrpSpPr>
            <p:grpSpPr bwMode="auto">
              <a:xfrm>
                <a:off x="1065" y="979"/>
                <a:ext cx="770" cy="480"/>
                <a:chOff x="1065" y="979"/>
                <a:chExt cx="770" cy="480"/>
              </a:xfrm>
            </p:grpSpPr>
            <p:sp>
              <p:nvSpPr>
                <p:cNvPr id="459809" name="Rectangle 33"/>
                <p:cNvSpPr>
                  <a:spLocks noChangeArrowheads="1"/>
                </p:cNvSpPr>
                <p:nvPr/>
              </p:nvSpPr>
              <p:spPr bwMode="auto">
                <a:xfrm>
                  <a:off x="1108" y="979"/>
                  <a:ext cx="684"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r>
                    <a:rPr lang="en-US" sz="1800">
                      <a:cs typeface="Times New Roman" pitchFamily="18" charset="0"/>
                    </a:rPr>
                    <a:t>33</a:t>
                  </a:r>
                </a:p>
                <a:p>
                  <a:pPr algn="ctr"/>
                  <a:endParaRPr lang="en-US" sz="1800"/>
                </a:p>
              </p:txBody>
            </p:sp>
            <p:sp>
              <p:nvSpPr>
                <p:cNvPr id="459810" name="Rectangle 34"/>
                <p:cNvSpPr>
                  <a:spLocks noChangeArrowheads="1"/>
                </p:cNvSpPr>
                <p:nvPr/>
              </p:nvSpPr>
              <p:spPr bwMode="auto">
                <a:xfrm>
                  <a:off x="1065" y="979"/>
                  <a:ext cx="770" cy="480"/>
                </a:xfrm>
                <a:prstGeom prst="rect">
                  <a:avLst/>
                </a:prstGeom>
                <a:noFill/>
                <a:ln w="7">
                  <a:solidFill>
                    <a:srgbClr val="A0A0A0"/>
                  </a:solidFill>
                  <a:miter lim="800000"/>
                  <a:headEnd/>
                  <a:tailEnd/>
                </a:ln>
                <a:effectLst/>
              </p:spPr>
              <p:txBody>
                <a:bodyPr/>
                <a:lstStyle/>
                <a:p>
                  <a:endParaRPr lang="en-US"/>
                </a:p>
              </p:txBody>
            </p:sp>
          </p:grpSp>
          <p:grpSp>
            <p:nvGrpSpPr>
              <p:cNvPr id="14" name="Group 35"/>
              <p:cNvGrpSpPr>
                <a:grpSpLocks/>
              </p:cNvGrpSpPr>
              <p:nvPr/>
            </p:nvGrpSpPr>
            <p:grpSpPr bwMode="auto">
              <a:xfrm>
                <a:off x="1835" y="979"/>
                <a:ext cx="698" cy="480"/>
                <a:chOff x="1835" y="979"/>
                <a:chExt cx="698" cy="480"/>
              </a:xfrm>
            </p:grpSpPr>
            <p:sp>
              <p:nvSpPr>
                <p:cNvPr id="459812" name="Rectangle 36"/>
                <p:cNvSpPr>
                  <a:spLocks noChangeArrowheads="1"/>
                </p:cNvSpPr>
                <p:nvPr/>
              </p:nvSpPr>
              <p:spPr bwMode="auto">
                <a:xfrm>
                  <a:off x="1878" y="979"/>
                  <a:ext cx="612"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r>
                    <a:rPr lang="en-US" sz="1800">
                      <a:cs typeface="Times New Roman" pitchFamily="18" charset="0"/>
                    </a:rPr>
                    <a:t>15</a:t>
                  </a:r>
                </a:p>
                <a:p>
                  <a:pPr algn="ctr"/>
                  <a:endParaRPr lang="en-US" sz="1800"/>
                </a:p>
              </p:txBody>
            </p:sp>
            <p:sp>
              <p:nvSpPr>
                <p:cNvPr id="459813" name="Rectangle 37"/>
                <p:cNvSpPr>
                  <a:spLocks noChangeArrowheads="1"/>
                </p:cNvSpPr>
                <p:nvPr/>
              </p:nvSpPr>
              <p:spPr bwMode="auto">
                <a:xfrm>
                  <a:off x="1835" y="979"/>
                  <a:ext cx="698" cy="480"/>
                </a:xfrm>
                <a:prstGeom prst="rect">
                  <a:avLst/>
                </a:prstGeom>
                <a:noFill/>
                <a:ln w="7">
                  <a:solidFill>
                    <a:srgbClr val="A0A0A0"/>
                  </a:solidFill>
                  <a:miter lim="800000"/>
                  <a:headEnd/>
                  <a:tailEnd/>
                </a:ln>
                <a:effectLst/>
              </p:spPr>
              <p:txBody>
                <a:bodyPr/>
                <a:lstStyle/>
                <a:p>
                  <a:endParaRPr lang="en-US"/>
                </a:p>
              </p:txBody>
            </p:sp>
          </p:grpSp>
          <p:grpSp>
            <p:nvGrpSpPr>
              <p:cNvPr id="15" name="Group 38"/>
              <p:cNvGrpSpPr>
                <a:grpSpLocks/>
              </p:cNvGrpSpPr>
              <p:nvPr/>
            </p:nvGrpSpPr>
            <p:grpSpPr bwMode="auto">
              <a:xfrm>
                <a:off x="2533" y="979"/>
                <a:ext cx="734" cy="480"/>
                <a:chOff x="2533" y="979"/>
                <a:chExt cx="734" cy="480"/>
              </a:xfrm>
            </p:grpSpPr>
            <p:sp>
              <p:nvSpPr>
                <p:cNvPr id="459815" name="Rectangle 39"/>
                <p:cNvSpPr>
                  <a:spLocks noChangeArrowheads="1"/>
                </p:cNvSpPr>
                <p:nvPr/>
              </p:nvSpPr>
              <p:spPr bwMode="auto">
                <a:xfrm>
                  <a:off x="2576" y="979"/>
                  <a:ext cx="648"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r>
                    <a:rPr lang="en-US" sz="1800">
                      <a:cs typeface="Times New Roman" pitchFamily="18" charset="0"/>
                    </a:rPr>
                    <a:t>66</a:t>
                  </a:r>
                </a:p>
                <a:p>
                  <a:pPr algn="ctr"/>
                  <a:endParaRPr lang="en-US" sz="1800"/>
                </a:p>
              </p:txBody>
            </p:sp>
            <p:sp>
              <p:nvSpPr>
                <p:cNvPr id="459816" name="Rectangle 40"/>
                <p:cNvSpPr>
                  <a:spLocks noChangeArrowheads="1"/>
                </p:cNvSpPr>
                <p:nvPr/>
              </p:nvSpPr>
              <p:spPr bwMode="auto">
                <a:xfrm>
                  <a:off x="2533" y="979"/>
                  <a:ext cx="734" cy="480"/>
                </a:xfrm>
                <a:prstGeom prst="rect">
                  <a:avLst/>
                </a:prstGeom>
                <a:noFill/>
                <a:ln w="7">
                  <a:solidFill>
                    <a:srgbClr val="A0A0A0"/>
                  </a:solidFill>
                  <a:miter lim="800000"/>
                  <a:headEnd/>
                  <a:tailEnd/>
                </a:ln>
                <a:effectLst/>
              </p:spPr>
              <p:txBody>
                <a:bodyPr/>
                <a:lstStyle/>
                <a:p>
                  <a:endParaRPr lang="en-US"/>
                </a:p>
              </p:txBody>
            </p:sp>
          </p:grpSp>
          <p:grpSp>
            <p:nvGrpSpPr>
              <p:cNvPr id="16" name="Group 41"/>
              <p:cNvGrpSpPr>
                <a:grpSpLocks/>
              </p:cNvGrpSpPr>
              <p:nvPr/>
            </p:nvGrpSpPr>
            <p:grpSpPr bwMode="auto">
              <a:xfrm>
                <a:off x="3267" y="979"/>
                <a:ext cx="770" cy="480"/>
                <a:chOff x="3267" y="979"/>
                <a:chExt cx="770" cy="480"/>
              </a:xfrm>
            </p:grpSpPr>
            <p:sp>
              <p:nvSpPr>
                <p:cNvPr id="459818" name="Rectangle 42"/>
                <p:cNvSpPr>
                  <a:spLocks noChangeArrowheads="1"/>
                </p:cNvSpPr>
                <p:nvPr/>
              </p:nvSpPr>
              <p:spPr bwMode="auto">
                <a:xfrm>
                  <a:off x="3310" y="979"/>
                  <a:ext cx="684"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r>
                    <a:rPr lang="en-US" sz="1800">
                      <a:cs typeface="Times New Roman" pitchFamily="18" charset="0"/>
                    </a:rPr>
                    <a:t>30</a:t>
                  </a:r>
                </a:p>
                <a:p>
                  <a:pPr algn="ctr"/>
                  <a:endParaRPr lang="en-US" sz="1800"/>
                </a:p>
              </p:txBody>
            </p:sp>
            <p:sp>
              <p:nvSpPr>
                <p:cNvPr id="459819" name="Rectangle 43"/>
                <p:cNvSpPr>
                  <a:spLocks noChangeArrowheads="1"/>
                </p:cNvSpPr>
                <p:nvPr/>
              </p:nvSpPr>
              <p:spPr bwMode="auto">
                <a:xfrm>
                  <a:off x="3267" y="979"/>
                  <a:ext cx="770" cy="480"/>
                </a:xfrm>
                <a:prstGeom prst="rect">
                  <a:avLst/>
                </a:prstGeom>
                <a:noFill/>
                <a:ln w="7">
                  <a:solidFill>
                    <a:srgbClr val="A0A0A0"/>
                  </a:solidFill>
                  <a:miter lim="800000"/>
                  <a:headEnd/>
                  <a:tailEnd/>
                </a:ln>
                <a:effectLst/>
              </p:spPr>
              <p:txBody>
                <a:bodyPr/>
                <a:lstStyle/>
                <a:p>
                  <a:endParaRPr lang="en-US"/>
                </a:p>
              </p:txBody>
            </p:sp>
          </p:grpSp>
          <p:grpSp>
            <p:nvGrpSpPr>
              <p:cNvPr id="17" name="Group 44"/>
              <p:cNvGrpSpPr>
                <a:grpSpLocks/>
              </p:cNvGrpSpPr>
              <p:nvPr/>
            </p:nvGrpSpPr>
            <p:grpSpPr bwMode="auto">
              <a:xfrm>
                <a:off x="0" y="1459"/>
                <a:ext cx="1065" cy="384"/>
                <a:chOff x="0" y="1459"/>
                <a:chExt cx="1065" cy="384"/>
              </a:xfrm>
            </p:grpSpPr>
            <p:sp>
              <p:nvSpPr>
                <p:cNvPr id="459821" name="Rectangle 45"/>
                <p:cNvSpPr>
                  <a:spLocks noChangeArrowheads="1"/>
                </p:cNvSpPr>
                <p:nvPr/>
              </p:nvSpPr>
              <p:spPr bwMode="auto">
                <a:xfrm>
                  <a:off x="43" y="1459"/>
                  <a:ext cx="979" cy="384"/>
                </a:xfrm>
                <a:prstGeom prst="rect">
                  <a:avLst/>
                </a:prstGeom>
                <a:noFill/>
                <a:ln w="9525">
                  <a:noFill/>
                  <a:miter lim="800000"/>
                  <a:headEnd/>
                  <a:tailEnd/>
                </a:ln>
                <a:effectLst/>
              </p:spPr>
              <p:txBody>
                <a:bodyPr/>
                <a:lstStyle/>
                <a:p>
                  <a:r>
                    <a:rPr lang="en-US" sz="1400">
                      <a:cs typeface="Times New Roman" pitchFamily="18" charset="0"/>
                    </a:rPr>
                    <a:t>Gross Motor</a:t>
                  </a:r>
                </a:p>
                <a:p>
                  <a:endParaRPr lang="en-US" sz="1800"/>
                </a:p>
              </p:txBody>
            </p:sp>
            <p:sp>
              <p:nvSpPr>
                <p:cNvPr id="459822" name="Rectangle 46"/>
                <p:cNvSpPr>
                  <a:spLocks noChangeArrowheads="1"/>
                </p:cNvSpPr>
                <p:nvPr/>
              </p:nvSpPr>
              <p:spPr bwMode="auto">
                <a:xfrm>
                  <a:off x="0" y="1459"/>
                  <a:ext cx="1065" cy="384"/>
                </a:xfrm>
                <a:prstGeom prst="rect">
                  <a:avLst/>
                </a:prstGeom>
                <a:noFill/>
                <a:ln w="7">
                  <a:solidFill>
                    <a:srgbClr val="A0A0A0"/>
                  </a:solidFill>
                  <a:miter lim="800000"/>
                  <a:headEnd/>
                  <a:tailEnd/>
                </a:ln>
                <a:effectLst/>
              </p:spPr>
              <p:txBody>
                <a:bodyPr/>
                <a:lstStyle/>
                <a:p>
                  <a:endParaRPr lang="en-US"/>
                </a:p>
              </p:txBody>
            </p:sp>
          </p:grpSp>
          <p:grpSp>
            <p:nvGrpSpPr>
              <p:cNvPr id="18" name="Group 47"/>
              <p:cNvGrpSpPr>
                <a:grpSpLocks/>
              </p:cNvGrpSpPr>
              <p:nvPr/>
            </p:nvGrpSpPr>
            <p:grpSpPr bwMode="auto">
              <a:xfrm>
                <a:off x="1065" y="1459"/>
                <a:ext cx="770" cy="384"/>
                <a:chOff x="1065" y="1459"/>
                <a:chExt cx="770" cy="384"/>
              </a:xfrm>
            </p:grpSpPr>
            <p:sp>
              <p:nvSpPr>
                <p:cNvPr id="459824" name="Rectangle 48"/>
                <p:cNvSpPr>
                  <a:spLocks noChangeArrowheads="1"/>
                </p:cNvSpPr>
                <p:nvPr/>
              </p:nvSpPr>
              <p:spPr bwMode="auto">
                <a:xfrm>
                  <a:off x="1108" y="1459"/>
                  <a:ext cx="684" cy="384"/>
                </a:xfrm>
                <a:prstGeom prst="rect">
                  <a:avLst/>
                </a:prstGeom>
                <a:noFill/>
                <a:ln w="9525">
                  <a:noFill/>
                  <a:miter lim="800000"/>
                  <a:headEnd/>
                  <a:tailEnd/>
                </a:ln>
                <a:effectLst/>
              </p:spPr>
              <p:txBody>
                <a:bodyPr/>
                <a:lstStyle/>
                <a:p>
                  <a:pPr algn="ctr"/>
                  <a:r>
                    <a:rPr lang="en-US" sz="1800">
                      <a:cs typeface="Times New Roman" pitchFamily="18" charset="0"/>
                    </a:rPr>
                    <a:t>55</a:t>
                  </a:r>
                </a:p>
                <a:p>
                  <a:pPr algn="ctr"/>
                  <a:endParaRPr lang="en-US" sz="1800"/>
                </a:p>
              </p:txBody>
            </p:sp>
            <p:sp>
              <p:nvSpPr>
                <p:cNvPr id="459825" name="Rectangle 49"/>
                <p:cNvSpPr>
                  <a:spLocks noChangeArrowheads="1"/>
                </p:cNvSpPr>
                <p:nvPr/>
              </p:nvSpPr>
              <p:spPr bwMode="auto">
                <a:xfrm>
                  <a:off x="1065" y="1459"/>
                  <a:ext cx="770" cy="384"/>
                </a:xfrm>
                <a:prstGeom prst="rect">
                  <a:avLst/>
                </a:prstGeom>
                <a:noFill/>
                <a:ln w="7">
                  <a:solidFill>
                    <a:srgbClr val="A0A0A0"/>
                  </a:solidFill>
                  <a:miter lim="800000"/>
                  <a:headEnd/>
                  <a:tailEnd/>
                </a:ln>
                <a:effectLst/>
              </p:spPr>
              <p:txBody>
                <a:bodyPr/>
                <a:lstStyle/>
                <a:p>
                  <a:endParaRPr lang="en-US"/>
                </a:p>
              </p:txBody>
            </p:sp>
          </p:grpSp>
          <p:grpSp>
            <p:nvGrpSpPr>
              <p:cNvPr id="19" name="Group 50"/>
              <p:cNvGrpSpPr>
                <a:grpSpLocks/>
              </p:cNvGrpSpPr>
              <p:nvPr/>
            </p:nvGrpSpPr>
            <p:grpSpPr bwMode="auto">
              <a:xfrm>
                <a:off x="1835" y="1459"/>
                <a:ext cx="698" cy="384"/>
                <a:chOff x="1835" y="1459"/>
                <a:chExt cx="698" cy="384"/>
              </a:xfrm>
            </p:grpSpPr>
            <p:sp>
              <p:nvSpPr>
                <p:cNvPr id="459827" name="Rectangle 51"/>
                <p:cNvSpPr>
                  <a:spLocks noChangeArrowheads="1"/>
                </p:cNvSpPr>
                <p:nvPr/>
              </p:nvSpPr>
              <p:spPr bwMode="auto">
                <a:xfrm>
                  <a:off x="1878" y="1459"/>
                  <a:ext cx="612" cy="384"/>
                </a:xfrm>
                <a:prstGeom prst="rect">
                  <a:avLst/>
                </a:prstGeom>
                <a:noFill/>
                <a:ln w="9525">
                  <a:noFill/>
                  <a:miter lim="800000"/>
                  <a:headEnd/>
                  <a:tailEnd/>
                </a:ln>
                <a:effectLst/>
              </p:spPr>
              <p:txBody>
                <a:bodyPr/>
                <a:lstStyle/>
                <a:p>
                  <a:pPr algn="ctr"/>
                  <a:r>
                    <a:rPr lang="en-US" sz="1800">
                      <a:cs typeface="Times New Roman" pitchFamily="18" charset="0"/>
                    </a:rPr>
                    <a:t>17</a:t>
                  </a:r>
                </a:p>
                <a:p>
                  <a:pPr algn="ctr"/>
                  <a:endParaRPr lang="en-US" sz="1800"/>
                </a:p>
              </p:txBody>
            </p:sp>
            <p:sp>
              <p:nvSpPr>
                <p:cNvPr id="459828" name="Rectangle 52"/>
                <p:cNvSpPr>
                  <a:spLocks noChangeArrowheads="1"/>
                </p:cNvSpPr>
                <p:nvPr/>
              </p:nvSpPr>
              <p:spPr bwMode="auto">
                <a:xfrm>
                  <a:off x="1835" y="1459"/>
                  <a:ext cx="698" cy="384"/>
                </a:xfrm>
                <a:prstGeom prst="rect">
                  <a:avLst/>
                </a:prstGeom>
                <a:noFill/>
                <a:ln w="7">
                  <a:solidFill>
                    <a:srgbClr val="A0A0A0"/>
                  </a:solidFill>
                  <a:miter lim="800000"/>
                  <a:headEnd/>
                  <a:tailEnd/>
                </a:ln>
                <a:effectLst/>
              </p:spPr>
              <p:txBody>
                <a:bodyPr/>
                <a:lstStyle/>
                <a:p>
                  <a:endParaRPr lang="en-US"/>
                </a:p>
              </p:txBody>
            </p:sp>
          </p:grpSp>
          <p:grpSp>
            <p:nvGrpSpPr>
              <p:cNvPr id="20" name="Group 53"/>
              <p:cNvGrpSpPr>
                <a:grpSpLocks/>
              </p:cNvGrpSpPr>
              <p:nvPr/>
            </p:nvGrpSpPr>
            <p:grpSpPr bwMode="auto">
              <a:xfrm>
                <a:off x="2533" y="1459"/>
                <a:ext cx="734" cy="384"/>
                <a:chOff x="2533" y="1459"/>
                <a:chExt cx="734" cy="384"/>
              </a:xfrm>
            </p:grpSpPr>
            <p:sp>
              <p:nvSpPr>
                <p:cNvPr id="459830" name="Rectangle 54"/>
                <p:cNvSpPr>
                  <a:spLocks noChangeArrowheads="1"/>
                </p:cNvSpPr>
                <p:nvPr/>
              </p:nvSpPr>
              <p:spPr bwMode="auto">
                <a:xfrm>
                  <a:off x="2576" y="1459"/>
                  <a:ext cx="648" cy="384"/>
                </a:xfrm>
                <a:prstGeom prst="rect">
                  <a:avLst/>
                </a:prstGeom>
                <a:noFill/>
                <a:ln w="9525">
                  <a:noFill/>
                  <a:miter lim="800000"/>
                  <a:headEnd/>
                  <a:tailEnd/>
                </a:ln>
                <a:effectLst/>
              </p:spPr>
              <p:txBody>
                <a:bodyPr/>
                <a:lstStyle/>
                <a:p>
                  <a:pPr algn="ctr"/>
                  <a:r>
                    <a:rPr lang="en-US" sz="1800">
                      <a:cs typeface="Times New Roman" pitchFamily="18" charset="0"/>
                    </a:rPr>
                    <a:t>110</a:t>
                  </a:r>
                </a:p>
                <a:p>
                  <a:pPr algn="ctr"/>
                  <a:endParaRPr lang="en-US" sz="1800"/>
                </a:p>
              </p:txBody>
            </p:sp>
            <p:sp>
              <p:nvSpPr>
                <p:cNvPr id="459831" name="Rectangle 55"/>
                <p:cNvSpPr>
                  <a:spLocks noChangeArrowheads="1"/>
                </p:cNvSpPr>
                <p:nvPr/>
              </p:nvSpPr>
              <p:spPr bwMode="auto">
                <a:xfrm>
                  <a:off x="2533" y="1459"/>
                  <a:ext cx="734" cy="384"/>
                </a:xfrm>
                <a:prstGeom prst="rect">
                  <a:avLst/>
                </a:prstGeom>
                <a:noFill/>
                <a:ln w="7">
                  <a:solidFill>
                    <a:srgbClr val="A0A0A0"/>
                  </a:solidFill>
                  <a:miter lim="800000"/>
                  <a:headEnd/>
                  <a:tailEnd/>
                </a:ln>
                <a:effectLst/>
              </p:spPr>
              <p:txBody>
                <a:bodyPr/>
                <a:lstStyle/>
                <a:p>
                  <a:endParaRPr lang="en-US"/>
                </a:p>
              </p:txBody>
            </p:sp>
          </p:grpSp>
          <p:grpSp>
            <p:nvGrpSpPr>
              <p:cNvPr id="21" name="Group 56"/>
              <p:cNvGrpSpPr>
                <a:grpSpLocks/>
              </p:cNvGrpSpPr>
              <p:nvPr/>
            </p:nvGrpSpPr>
            <p:grpSpPr bwMode="auto">
              <a:xfrm>
                <a:off x="3267" y="1459"/>
                <a:ext cx="770" cy="384"/>
                <a:chOff x="3267" y="1459"/>
                <a:chExt cx="770" cy="384"/>
              </a:xfrm>
            </p:grpSpPr>
            <p:sp>
              <p:nvSpPr>
                <p:cNvPr id="459833" name="Rectangle 57"/>
                <p:cNvSpPr>
                  <a:spLocks noChangeArrowheads="1"/>
                </p:cNvSpPr>
                <p:nvPr/>
              </p:nvSpPr>
              <p:spPr bwMode="auto">
                <a:xfrm>
                  <a:off x="3310" y="1459"/>
                  <a:ext cx="684" cy="384"/>
                </a:xfrm>
                <a:prstGeom prst="rect">
                  <a:avLst/>
                </a:prstGeom>
                <a:noFill/>
                <a:ln w="9525">
                  <a:noFill/>
                  <a:miter lim="800000"/>
                  <a:headEnd/>
                  <a:tailEnd/>
                </a:ln>
                <a:effectLst/>
              </p:spPr>
              <p:txBody>
                <a:bodyPr/>
                <a:lstStyle/>
                <a:p>
                  <a:pPr algn="ctr"/>
                  <a:r>
                    <a:rPr lang="en-US" sz="1800">
                      <a:cs typeface="Times New Roman" pitchFamily="18" charset="0"/>
                    </a:rPr>
                    <a:t>34</a:t>
                  </a:r>
                </a:p>
                <a:p>
                  <a:pPr algn="ctr"/>
                  <a:endParaRPr lang="en-US" sz="1800"/>
                </a:p>
              </p:txBody>
            </p:sp>
            <p:sp>
              <p:nvSpPr>
                <p:cNvPr id="459834" name="Rectangle 58"/>
                <p:cNvSpPr>
                  <a:spLocks noChangeArrowheads="1"/>
                </p:cNvSpPr>
                <p:nvPr/>
              </p:nvSpPr>
              <p:spPr bwMode="auto">
                <a:xfrm>
                  <a:off x="3267" y="1459"/>
                  <a:ext cx="770" cy="384"/>
                </a:xfrm>
                <a:prstGeom prst="rect">
                  <a:avLst/>
                </a:prstGeom>
                <a:noFill/>
                <a:ln w="7">
                  <a:solidFill>
                    <a:srgbClr val="A0A0A0"/>
                  </a:solidFill>
                  <a:miter lim="800000"/>
                  <a:headEnd/>
                  <a:tailEnd/>
                </a:ln>
                <a:effectLst/>
              </p:spPr>
              <p:txBody>
                <a:bodyPr/>
                <a:lstStyle/>
                <a:p>
                  <a:endParaRPr lang="en-US"/>
                </a:p>
              </p:txBody>
            </p:sp>
          </p:grpSp>
          <p:grpSp>
            <p:nvGrpSpPr>
              <p:cNvPr id="22" name="Group 59"/>
              <p:cNvGrpSpPr>
                <a:grpSpLocks/>
              </p:cNvGrpSpPr>
              <p:nvPr/>
            </p:nvGrpSpPr>
            <p:grpSpPr bwMode="auto">
              <a:xfrm>
                <a:off x="0" y="1843"/>
                <a:ext cx="1065" cy="384"/>
                <a:chOff x="0" y="1843"/>
                <a:chExt cx="1065" cy="384"/>
              </a:xfrm>
            </p:grpSpPr>
            <p:sp>
              <p:nvSpPr>
                <p:cNvPr id="459836" name="Rectangle 60"/>
                <p:cNvSpPr>
                  <a:spLocks noChangeArrowheads="1"/>
                </p:cNvSpPr>
                <p:nvPr/>
              </p:nvSpPr>
              <p:spPr bwMode="auto">
                <a:xfrm>
                  <a:off x="43" y="1843"/>
                  <a:ext cx="979" cy="384"/>
                </a:xfrm>
                <a:prstGeom prst="rect">
                  <a:avLst/>
                </a:prstGeom>
                <a:noFill/>
                <a:ln w="9525">
                  <a:noFill/>
                  <a:miter lim="800000"/>
                  <a:headEnd/>
                  <a:tailEnd/>
                </a:ln>
                <a:effectLst/>
              </p:spPr>
              <p:txBody>
                <a:bodyPr/>
                <a:lstStyle/>
                <a:p>
                  <a:r>
                    <a:rPr lang="en-US" sz="1400">
                      <a:cs typeface="Times New Roman" pitchFamily="18" charset="0"/>
                    </a:rPr>
                    <a:t>Adaptive</a:t>
                  </a:r>
                </a:p>
                <a:p>
                  <a:endParaRPr lang="en-US" sz="1800"/>
                </a:p>
              </p:txBody>
            </p:sp>
            <p:sp>
              <p:nvSpPr>
                <p:cNvPr id="459837" name="Rectangle 61"/>
                <p:cNvSpPr>
                  <a:spLocks noChangeArrowheads="1"/>
                </p:cNvSpPr>
                <p:nvPr/>
              </p:nvSpPr>
              <p:spPr bwMode="auto">
                <a:xfrm>
                  <a:off x="0" y="1843"/>
                  <a:ext cx="1065" cy="384"/>
                </a:xfrm>
                <a:prstGeom prst="rect">
                  <a:avLst/>
                </a:prstGeom>
                <a:noFill/>
                <a:ln w="7">
                  <a:solidFill>
                    <a:srgbClr val="A0A0A0"/>
                  </a:solidFill>
                  <a:miter lim="800000"/>
                  <a:headEnd/>
                  <a:tailEnd/>
                </a:ln>
                <a:effectLst/>
              </p:spPr>
              <p:txBody>
                <a:bodyPr/>
                <a:lstStyle/>
                <a:p>
                  <a:endParaRPr lang="en-US"/>
                </a:p>
              </p:txBody>
            </p:sp>
          </p:grpSp>
          <p:grpSp>
            <p:nvGrpSpPr>
              <p:cNvPr id="23" name="Group 62"/>
              <p:cNvGrpSpPr>
                <a:grpSpLocks/>
              </p:cNvGrpSpPr>
              <p:nvPr/>
            </p:nvGrpSpPr>
            <p:grpSpPr bwMode="auto">
              <a:xfrm>
                <a:off x="1065" y="1843"/>
                <a:ext cx="770" cy="384"/>
                <a:chOff x="1065" y="1843"/>
                <a:chExt cx="770" cy="384"/>
              </a:xfrm>
            </p:grpSpPr>
            <p:sp>
              <p:nvSpPr>
                <p:cNvPr id="459839" name="Rectangle 63"/>
                <p:cNvSpPr>
                  <a:spLocks noChangeArrowheads="1"/>
                </p:cNvSpPr>
                <p:nvPr/>
              </p:nvSpPr>
              <p:spPr bwMode="auto">
                <a:xfrm>
                  <a:off x="1108" y="1843"/>
                  <a:ext cx="684" cy="384"/>
                </a:xfrm>
                <a:prstGeom prst="rect">
                  <a:avLst/>
                </a:prstGeom>
                <a:noFill/>
                <a:ln w="9525">
                  <a:noFill/>
                  <a:miter lim="800000"/>
                  <a:headEnd/>
                  <a:tailEnd/>
                </a:ln>
                <a:effectLst/>
              </p:spPr>
              <p:txBody>
                <a:bodyPr/>
                <a:lstStyle/>
                <a:p>
                  <a:pPr algn="ctr"/>
                  <a:r>
                    <a:rPr lang="en-US" sz="1800">
                      <a:cs typeface="Times New Roman" pitchFamily="18" charset="0"/>
                    </a:rPr>
                    <a:t>32</a:t>
                  </a:r>
                </a:p>
                <a:p>
                  <a:pPr algn="ctr"/>
                  <a:endParaRPr lang="en-US" sz="1800"/>
                </a:p>
              </p:txBody>
            </p:sp>
            <p:sp>
              <p:nvSpPr>
                <p:cNvPr id="459840" name="Rectangle 64"/>
                <p:cNvSpPr>
                  <a:spLocks noChangeArrowheads="1"/>
                </p:cNvSpPr>
                <p:nvPr/>
              </p:nvSpPr>
              <p:spPr bwMode="auto">
                <a:xfrm>
                  <a:off x="1065" y="1843"/>
                  <a:ext cx="770" cy="384"/>
                </a:xfrm>
                <a:prstGeom prst="rect">
                  <a:avLst/>
                </a:prstGeom>
                <a:noFill/>
                <a:ln w="7">
                  <a:solidFill>
                    <a:srgbClr val="A0A0A0"/>
                  </a:solidFill>
                  <a:miter lim="800000"/>
                  <a:headEnd/>
                  <a:tailEnd/>
                </a:ln>
                <a:effectLst/>
              </p:spPr>
              <p:txBody>
                <a:bodyPr/>
                <a:lstStyle/>
                <a:p>
                  <a:endParaRPr lang="en-US"/>
                </a:p>
              </p:txBody>
            </p:sp>
          </p:grpSp>
          <p:grpSp>
            <p:nvGrpSpPr>
              <p:cNvPr id="24" name="Group 65"/>
              <p:cNvGrpSpPr>
                <a:grpSpLocks/>
              </p:cNvGrpSpPr>
              <p:nvPr/>
            </p:nvGrpSpPr>
            <p:grpSpPr bwMode="auto">
              <a:xfrm>
                <a:off x="1835" y="1843"/>
                <a:ext cx="698" cy="384"/>
                <a:chOff x="1835" y="1843"/>
                <a:chExt cx="698" cy="384"/>
              </a:xfrm>
            </p:grpSpPr>
            <p:sp>
              <p:nvSpPr>
                <p:cNvPr id="459842" name="Rectangle 66"/>
                <p:cNvSpPr>
                  <a:spLocks noChangeArrowheads="1"/>
                </p:cNvSpPr>
                <p:nvPr/>
              </p:nvSpPr>
              <p:spPr bwMode="auto">
                <a:xfrm>
                  <a:off x="1878" y="1843"/>
                  <a:ext cx="612" cy="384"/>
                </a:xfrm>
                <a:prstGeom prst="rect">
                  <a:avLst/>
                </a:prstGeom>
                <a:noFill/>
                <a:ln w="9525">
                  <a:noFill/>
                  <a:miter lim="800000"/>
                  <a:headEnd/>
                  <a:tailEnd/>
                </a:ln>
                <a:effectLst/>
              </p:spPr>
              <p:txBody>
                <a:bodyPr/>
                <a:lstStyle/>
                <a:p>
                  <a:pPr algn="ctr"/>
                  <a:r>
                    <a:rPr lang="en-US" sz="1800">
                      <a:cs typeface="Times New Roman" pitchFamily="18" charset="0"/>
                    </a:rPr>
                    <a:t>35</a:t>
                  </a:r>
                </a:p>
                <a:p>
                  <a:pPr algn="ctr"/>
                  <a:endParaRPr lang="en-US" sz="1800"/>
                </a:p>
              </p:txBody>
            </p:sp>
            <p:sp>
              <p:nvSpPr>
                <p:cNvPr id="459843" name="Rectangle 67"/>
                <p:cNvSpPr>
                  <a:spLocks noChangeArrowheads="1"/>
                </p:cNvSpPr>
                <p:nvPr/>
              </p:nvSpPr>
              <p:spPr bwMode="auto">
                <a:xfrm>
                  <a:off x="1835" y="1843"/>
                  <a:ext cx="698" cy="384"/>
                </a:xfrm>
                <a:prstGeom prst="rect">
                  <a:avLst/>
                </a:prstGeom>
                <a:noFill/>
                <a:ln w="7">
                  <a:solidFill>
                    <a:srgbClr val="A0A0A0"/>
                  </a:solidFill>
                  <a:miter lim="800000"/>
                  <a:headEnd/>
                  <a:tailEnd/>
                </a:ln>
                <a:effectLst/>
              </p:spPr>
              <p:txBody>
                <a:bodyPr/>
                <a:lstStyle/>
                <a:p>
                  <a:endParaRPr lang="en-US"/>
                </a:p>
              </p:txBody>
            </p:sp>
          </p:grpSp>
          <p:grpSp>
            <p:nvGrpSpPr>
              <p:cNvPr id="25" name="Group 68"/>
              <p:cNvGrpSpPr>
                <a:grpSpLocks/>
              </p:cNvGrpSpPr>
              <p:nvPr/>
            </p:nvGrpSpPr>
            <p:grpSpPr bwMode="auto">
              <a:xfrm>
                <a:off x="2533" y="1843"/>
                <a:ext cx="734" cy="384"/>
                <a:chOff x="2533" y="1843"/>
                <a:chExt cx="734" cy="384"/>
              </a:xfrm>
            </p:grpSpPr>
            <p:sp>
              <p:nvSpPr>
                <p:cNvPr id="459845" name="Rectangle 69"/>
                <p:cNvSpPr>
                  <a:spLocks noChangeArrowheads="1"/>
                </p:cNvSpPr>
                <p:nvPr/>
              </p:nvSpPr>
              <p:spPr bwMode="auto">
                <a:xfrm>
                  <a:off x="2576" y="1843"/>
                  <a:ext cx="648" cy="384"/>
                </a:xfrm>
                <a:prstGeom prst="rect">
                  <a:avLst/>
                </a:prstGeom>
                <a:noFill/>
                <a:ln w="9525">
                  <a:noFill/>
                  <a:miter lim="800000"/>
                  <a:headEnd/>
                  <a:tailEnd/>
                </a:ln>
                <a:effectLst/>
              </p:spPr>
              <p:txBody>
                <a:bodyPr/>
                <a:lstStyle/>
                <a:p>
                  <a:pPr algn="ctr"/>
                  <a:r>
                    <a:rPr lang="en-US" sz="1800">
                      <a:cs typeface="Times New Roman" pitchFamily="18" charset="0"/>
                    </a:rPr>
                    <a:t>64</a:t>
                  </a:r>
                </a:p>
                <a:p>
                  <a:pPr algn="ctr"/>
                  <a:endParaRPr lang="en-US" sz="1800"/>
                </a:p>
              </p:txBody>
            </p:sp>
            <p:sp>
              <p:nvSpPr>
                <p:cNvPr id="459846" name="Rectangle 70"/>
                <p:cNvSpPr>
                  <a:spLocks noChangeArrowheads="1"/>
                </p:cNvSpPr>
                <p:nvPr/>
              </p:nvSpPr>
              <p:spPr bwMode="auto">
                <a:xfrm>
                  <a:off x="2533" y="1843"/>
                  <a:ext cx="734" cy="384"/>
                </a:xfrm>
                <a:prstGeom prst="rect">
                  <a:avLst/>
                </a:prstGeom>
                <a:noFill/>
                <a:ln w="7">
                  <a:solidFill>
                    <a:srgbClr val="A0A0A0"/>
                  </a:solidFill>
                  <a:miter lim="800000"/>
                  <a:headEnd/>
                  <a:tailEnd/>
                </a:ln>
                <a:effectLst/>
              </p:spPr>
              <p:txBody>
                <a:bodyPr/>
                <a:lstStyle/>
                <a:p>
                  <a:endParaRPr lang="en-US"/>
                </a:p>
              </p:txBody>
            </p:sp>
          </p:grpSp>
          <p:grpSp>
            <p:nvGrpSpPr>
              <p:cNvPr id="26" name="Group 71"/>
              <p:cNvGrpSpPr>
                <a:grpSpLocks/>
              </p:cNvGrpSpPr>
              <p:nvPr/>
            </p:nvGrpSpPr>
            <p:grpSpPr bwMode="auto">
              <a:xfrm>
                <a:off x="3267" y="1843"/>
                <a:ext cx="770" cy="384"/>
                <a:chOff x="3267" y="1843"/>
                <a:chExt cx="770" cy="384"/>
              </a:xfrm>
            </p:grpSpPr>
            <p:sp>
              <p:nvSpPr>
                <p:cNvPr id="459848" name="Rectangle 72"/>
                <p:cNvSpPr>
                  <a:spLocks noChangeArrowheads="1"/>
                </p:cNvSpPr>
                <p:nvPr/>
              </p:nvSpPr>
              <p:spPr bwMode="auto">
                <a:xfrm>
                  <a:off x="3310" y="1843"/>
                  <a:ext cx="684" cy="384"/>
                </a:xfrm>
                <a:prstGeom prst="rect">
                  <a:avLst/>
                </a:prstGeom>
                <a:noFill/>
                <a:ln w="9525">
                  <a:noFill/>
                  <a:miter lim="800000"/>
                  <a:headEnd/>
                  <a:tailEnd/>
                </a:ln>
                <a:effectLst/>
              </p:spPr>
              <p:txBody>
                <a:bodyPr/>
                <a:lstStyle/>
                <a:p>
                  <a:pPr algn="ctr"/>
                  <a:r>
                    <a:rPr lang="en-US" sz="1800">
                      <a:cs typeface="Times New Roman" pitchFamily="18" charset="0"/>
                    </a:rPr>
                    <a:t>70</a:t>
                  </a:r>
                </a:p>
                <a:p>
                  <a:pPr algn="ctr"/>
                  <a:endParaRPr lang="en-US" sz="1800"/>
                </a:p>
              </p:txBody>
            </p:sp>
            <p:sp>
              <p:nvSpPr>
                <p:cNvPr id="459849" name="Rectangle 73"/>
                <p:cNvSpPr>
                  <a:spLocks noChangeArrowheads="1"/>
                </p:cNvSpPr>
                <p:nvPr/>
              </p:nvSpPr>
              <p:spPr bwMode="auto">
                <a:xfrm>
                  <a:off x="3267" y="1843"/>
                  <a:ext cx="770" cy="384"/>
                </a:xfrm>
                <a:prstGeom prst="rect">
                  <a:avLst/>
                </a:prstGeom>
                <a:noFill/>
                <a:ln w="7">
                  <a:solidFill>
                    <a:srgbClr val="A0A0A0"/>
                  </a:solidFill>
                  <a:miter lim="800000"/>
                  <a:headEnd/>
                  <a:tailEnd/>
                </a:ln>
                <a:effectLst/>
              </p:spPr>
              <p:txBody>
                <a:bodyPr/>
                <a:lstStyle/>
                <a:p>
                  <a:endParaRPr lang="en-US"/>
                </a:p>
              </p:txBody>
            </p:sp>
          </p:grpSp>
          <p:grpSp>
            <p:nvGrpSpPr>
              <p:cNvPr id="27" name="Group 74"/>
              <p:cNvGrpSpPr>
                <a:grpSpLocks/>
              </p:cNvGrpSpPr>
              <p:nvPr/>
            </p:nvGrpSpPr>
            <p:grpSpPr bwMode="auto">
              <a:xfrm>
                <a:off x="0" y="2227"/>
                <a:ext cx="1065" cy="384"/>
                <a:chOff x="0" y="2227"/>
                <a:chExt cx="1065" cy="384"/>
              </a:xfrm>
            </p:grpSpPr>
            <p:sp>
              <p:nvSpPr>
                <p:cNvPr id="459851" name="Rectangle 75"/>
                <p:cNvSpPr>
                  <a:spLocks noChangeArrowheads="1"/>
                </p:cNvSpPr>
                <p:nvPr/>
              </p:nvSpPr>
              <p:spPr bwMode="auto">
                <a:xfrm>
                  <a:off x="43" y="2227"/>
                  <a:ext cx="979" cy="384"/>
                </a:xfrm>
                <a:prstGeom prst="rect">
                  <a:avLst/>
                </a:prstGeom>
                <a:noFill/>
                <a:ln w="9525">
                  <a:noFill/>
                  <a:miter lim="800000"/>
                  <a:headEnd/>
                  <a:tailEnd/>
                </a:ln>
                <a:effectLst/>
              </p:spPr>
              <p:txBody>
                <a:bodyPr/>
                <a:lstStyle/>
                <a:p>
                  <a:r>
                    <a:rPr lang="en-US" sz="1400">
                      <a:cs typeface="Times New Roman" pitchFamily="18" charset="0"/>
                    </a:rPr>
                    <a:t>Cognitive</a:t>
                  </a:r>
                </a:p>
                <a:p>
                  <a:endParaRPr lang="en-US" sz="1800"/>
                </a:p>
              </p:txBody>
            </p:sp>
            <p:sp>
              <p:nvSpPr>
                <p:cNvPr id="459852" name="Rectangle 76"/>
                <p:cNvSpPr>
                  <a:spLocks noChangeArrowheads="1"/>
                </p:cNvSpPr>
                <p:nvPr/>
              </p:nvSpPr>
              <p:spPr bwMode="auto">
                <a:xfrm>
                  <a:off x="0" y="2227"/>
                  <a:ext cx="1065" cy="384"/>
                </a:xfrm>
                <a:prstGeom prst="rect">
                  <a:avLst/>
                </a:prstGeom>
                <a:noFill/>
                <a:ln w="7">
                  <a:solidFill>
                    <a:srgbClr val="A0A0A0"/>
                  </a:solidFill>
                  <a:miter lim="800000"/>
                  <a:headEnd/>
                  <a:tailEnd/>
                </a:ln>
                <a:effectLst/>
              </p:spPr>
              <p:txBody>
                <a:bodyPr/>
                <a:lstStyle/>
                <a:p>
                  <a:endParaRPr lang="en-US"/>
                </a:p>
              </p:txBody>
            </p:sp>
          </p:grpSp>
          <p:grpSp>
            <p:nvGrpSpPr>
              <p:cNvPr id="28" name="Group 77"/>
              <p:cNvGrpSpPr>
                <a:grpSpLocks/>
              </p:cNvGrpSpPr>
              <p:nvPr/>
            </p:nvGrpSpPr>
            <p:grpSpPr bwMode="auto">
              <a:xfrm>
                <a:off x="1065" y="2227"/>
                <a:ext cx="770" cy="384"/>
                <a:chOff x="1065" y="2227"/>
                <a:chExt cx="770" cy="384"/>
              </a:xfrm>
            </p:grpSpPr>
            <p:sp>
              <p:nvSpPr>
                <p:cNvPr id="459854" name="Rectangle 78"/>
                <p:cNvSpPr>
                  <a:spLocks noChangeArrowheads="1"/>
                </p:cNvSpPr>
                <p:nvPr/>
              </p:nvSpPr>
              <p:spPr bwMode="auto">
                <a:xfrm>
                  <a:off x="1108" y="2227"/>
                  <a:ext cx="684" cy="384"/>
                </a:xfrm>
                <a:prstGeom prst="rect">
                  <a:avLst/>
                </a:prstGeom>
                <a:noFill/>
                <a:ln w="9525">
                  <a:noFill/>
                  <a:miter lim="800000"/>
                  <a:headEnd/>
                  <a:tailEnd/>
                </a:ln>
                <a:effectLst/>
              </p:spPr>
              <p:txBody>
                <a:bodyPr/>
                <a:lstStyle/>
                <a:p>
                  <a:pPr algn="ctr"/>
                  <a:r>
                    <a:rPr lang="en-US" sz="1800">
                      <a:cs typeface="Times New Roman" pitchFamily="18" charset="0"/>
                    </a:rPr>
                    <a:t>58</a:t>
                  </a:r>
                </a:p>
                <a:p>
                  <a:pPr algn="ctr"/>
                  <a:endParaRPr lang="en-US" sz="1800"/>
                </a:p>
              </p:txBody>
            </p:sp>
            <p:sp>
              <p:nvSpPr>
                <p:cNvPr id="459855" name="Rectangle 79"/>
                <p:cNvSpPr>
                  <a:spLocks noChangeArrowheads="1"/>
                </p:cNvSpPr>
                <p:nvPr/>
              </p:nvSpPr>
              <p:spPr bwMode="auto">
                <a:xfrm>
                  <a:off x="1065" y="2227"/>
                  <a:ext cx="770" cy="384"/>
                </a:xfrm>
                <a:prstGeom prst="rect">
                  <a:avLst/>
                </a:prstGeom>
                <a:noFill/>
                <a:ln w="7">
                  <a:solidFill>
                    <a:srgbClr val="A0A0A0"/>
                  </a:solidFill>
                  <a:miter lim="800000"/>
                  <a:headEnd/>
                  <a:tailEnd/>
                </a:ln>
                <a:effectLst/>
              </p:spPr>
              <p:txBody>
                <a:bodyPr/>
                <a:lstStyle/>
                <a:p>
                  <a:endParaRPr lang="en-US"/>
                </a:p>
              </p:txBody>
            </p:sp>
          </p:grpSp>
          <p:grpSp>
            <p:nvGrpSpPr>
              <p:cNvPr id="29" name="Group 80"/>
              <p:cNvGrpSpPr>
                <a:grpSpLocks/>
              </p:cNvGrpSpPr>
              <p:nvPr/>
            </p:nvGrpSpPr>
            <p:grpSpPr bwMode="auto">
              <a:xfrm>
                <a:off x="1835" y="2227"/>
                <a:ext cx="698" cy="384"/>
                <a:chOff x="1835" y="2227"/>
                <a:chExt cx="698" cy="384"/>
              </a:xfrm>
            </p:grpSpPr>
            <p:sp>
              <p:nvSpPr>
                <p:cNvPr id="459857" name="Rectangle 81"/>
                <p:cNvSpPr>
                  <a:spLocks noChangeArrowheads="1"/>
                </p:cNvSpPr>
                <p:nvPr/>
              </p:nvSpPr>
              <p:spPr bwMode="auto">
                <a:xfrm>
                  <a:off x="1878" y="2227"/>
                  <a:ext cx="612" cy="384"/>
                </a:xfrm>
                <a:prstGeom prst="rect">
                  <a:avLst/>
                </a:prstGeom>
                <a:noFill/>
                <a:ln w="9525">
                  <a:noFill/>
                  <a:miter lim="800000"/>
                  <a:headEnd/>
                  <a:tailEnd/>
                </a:ln>
                <a:effectLst/>
              </p:spPr>
              <p:txBody>
                <a:bodyPr/>
                <a:lstStyle/>
                <a:p>
                  <a:pPr algn="ctr"/>
                  <a:r>
                    <a:rPr lang="en-US" sz="1800">
                      <a:cs typeface="Times New Roman" pitchFamily="18" charset="0"/>
                    </a:rPr>
                    <a:t>54</a:t>
                  </a:r>
                </a:p>
                <a:p>
                  <a:pPr algn="ctr"/>
                  <a:endParaRPr lang="en-US" sz="1800"/>
                </a:p>
              </p:txBody>
            </p:sp>
            <p:sp>
              <p:nvSpPr>
                <p:cNvPr id="459858" name="Rectangle 82"/>
                <p:cNvSpPr>
                  <a:spLocks noChangeArrowheads="1"/>
                </p:cNvSpPr>
                <p:nvPr/>
              </p:nvSpPr>
              <p:spPr bwMode="auto">
                <a:xfrm>
                  <a:off x="1835" y="2227"/>
                  <a:ext cx="698" cy="384"/>
                </a:xfrm>
                <a:prstGeom prst="rect">
                  <a:avLst/>
                </a:prstGeom>
                <a:noFill/>
                <a:ln w="7">
                  <a:solidFill>
                    <a:srgbClr val="A0A0A0"/>
                  </a:solidFill>
                  <a:miter lim="800000"/>
                  <a:headEnd/>
                  <a:tailEnd/>
                </a:ln>
                <a:effectLst/>
              </p:spPr>
              <p:txBody>
                <a:bodyPr/>
                <a:lstStyle/>
                <a:p>
                  <a:endParaRPr lang="en-US"/>
                </a:p>
              </p:txBody>
            </p:sp>
          </p:grpSp>
          <p:grpSp>
            <p:nvGrpSpPr>
              <p:cNvPr id="30" name="Group 83"/>
              <p:cNvGrpSpPr>
                <a:grpSpLocks/>
              </p:cNvGrpSpPr>
              <p:nvPr/>
            </p:nvGrpSpPr>
            <p:grpSpPr bwMode="auto">
              <a:xfrm>
                <a:off x="2533" y="2227"/>
                <a:ext cx="734" cy="384"/>
                <a:chOff x="2533" y="2227"/>
                <a:chExt cx="734" cy="384"/>
              </a:xfrm>
            </p:grpSpPr>
            <p:sp>
              <p:nvSpPr>
                <p:cNvPr id="459860" name="Rectangle 84"/>
                <p:cNvSpPr>
                  <a:spLocks noChangeArrowheads="1"/>
                </p:cNvSpPr>
                <p:nvPr/>
              </p:nvSpPr>
              <p:spPr bwMode="auto">
                <a:xfrm>
                  <a:off x="2576" y="2227"/>
                  <a:ext cx="648" cy="384"/>
                </a:xfrm>
                <a:prstGeom prst="rect">
                  <a:avLst/>
                </a:prstGeom>
                <a:noFill/>
                <a:ln w="9525">
                  <a:noFill/>
                  <a:miter lim="800000"/>
                  <a:headEnd/>
                  <a:tailEnd/>
                </a:ln>
                <a:effectLst/>
              </p:spPr>
              <p:txBody>
                <a:bodyPr/>
                <a:lstStyle/>
                <a:p>
                  <a:pPr algn="ctr"/>
                  <a:r>
                    <a:rPr lang="en-US" sz="1800">
                      <a:cs typeface="Times New Roman" pitchFamily="18" charset="0"/>
                    </a:rPr>
                    <a:t>116</a:t>
                  </a:r>
                </a:p>
                <a:p>
                  <a:pPr algn="ctr"/>
                  <a:endParaRPr lang="en-US" sz="1800"/>
                </a:p>
              </p:txBody>
            </p:sp>
            <p:sp>
              <p:nvSpPr>
                <p:cNvPr id="459861" name="Rectangle 85"/>
                <p:cNvSpPr>
                  <a:spLocks noChangeArrowheads="1"/>
                </p:cNvSpPr>
                <p:nvPr/>
              </p:nvSpPr>
              <p:spPr bwMode="auto">
                <a:xfrm>
                  <a:off x="2533" y="2227"/>
                  <a:ext cx="734" cy="384"/>
                </a:xfrm>
                <a:prstGeom prst="rect">
                  <a:avLst/>
                </a:prstGeom>
                <a:noFill/>
                <a:ln w="7">
                  <a:solidFill>
                    <a:srgbClr val="A0A0A0"/>
                  </a:solidFill>
                  <a:miter lim="800000"/>
                  <a:headEnd/>
                  <a:tailEnd/>
                </a:ln>
                <a:effectLst/>
              </p:spPr>
              <p:txBody>
                <a:bodyPr/>
                <a:lstStyle/>
                <a:p>
                  <a:endParaRPr lang="en-US"/>
                </a:p>
              </p:txBody>
            </p:sp>
          </p:grpSp>
          <p:grpSp>
            <p:nvGrpSpPr>
              <p:cNvPr id="31" name="Group 86"/>
              <p:cNvGrpSpPr>
                <a:grpSpLocks/>
              </p:cNvGrpSpPr>
              <p:nvPr/>
            </p:nvGrpSpPr>
            <p:grpSpPr bwMode="auto">
              <a:xfrm>
                <a:off x="3267" y="2227"/>
                <a:ext cx="770" cy="384"/>
                <a:chOff x="3267" y="2227"/>
                <a:chExt cx="770" cy="384"/>
              </a:xfrm>
            </p:grpSpPr>
            <p:sp>
              <p:nvSpPr>
                <p:cNvPr id="459863" name="Rectangle 87"/>
                <p:cNvSpPr>
                  <a:spLocks noChangeArrowheads="1"/>
                </p:cNvSpPr>
                <p:nvPr/>
              </p:nvSpPr>
              <p:spPr bwMode="auto">
                <a:xfrm>
                  <a:off x="3310" y="2227"/>
                  <a:ext cx="684" cy="384"/>
                </a:xfrm>
                <a:prstGeom prst="rect">
                  <a:avLst/>
                </a:prstGeom>
                <a:noFill/>
                <a:ln w="9525">
                  <a:noFill/>
                  <a:miter lim="800000"/>
                  <a:headEnd/>
                  <a:tailEnd/>
                </a:ln>
                <a:effectLst/>
              </p:spPr>
              <p:txBody>
                <a:bodyPr/>
                <a:lstStyle/>
                <a:p>
                  <a:pPr algn="ctr"/>
                  <a:r>
                    <a:rPr lang="en-US" sz="1800">
                      <a:cs typeface="Times New Roman" pitchFamily="18" charset="0"/>
                    </a:rPr>
                    <a:t>108</a:t>
                  </a:r>
                </a:p>
                <a:p>
                  <a:pPr algn="ctr"/>
                  <a:endParaRPr lang="en-US" sz="1800"/>
                </a:p>
              </p:txBody>
            </p:sp>
            <p:sp>
              <p:nvSpPr>
                <p:cNvPr id="459864" name="Rectangle 88"/>
                <p:cNvSpPr>
                  <a:spLocks noChangeArrowheads="1"/>
                </p:cNvSpPr>
                <p:nvPr/>
              </p:nvSpPr>
              <p:spPr bwMode="auto">
                <a:xfrm>
                  <a:off x="3267" y="2227"/>
                  <a:ext cx="770" cy="384"/>
                </a:xfrm>
                <a:prstGeom prst="rect">
                  <a:avLst/>
                </a:prstGeom>
                <a:noFill/>
                <a:ln w="7">
                  <a:solidFill>
                    <a:srgbClr val="A0A0A0"/>
                  </a:solidFill>
                  <a:miter lim="800000"/>
                  <a:headEnd/>
                  <a:tailEnd/>
                </a:ln>
                <a:effectLst/>
              </p:spPr>
              <p:txBody>
                <a:bodyPr/>
                <a:lstStyle/>
                <a:p>
                  <a:endParaRPr lang="en-US"/>
                </a:p>
              </p:txBody>
            </p:sp>
          </p:grpSp>
          <p:grpSp>
            <p:nvGrpSpPr>
              <p:cNvPr id="459874" name="Group 89"/>
              <p:cNvGrpSpPr>
                <a:grpSpLocks/>
              </p:cNvGrpSpPr>
              <p:nvPr/>
            </p:nvGrpSpPr>
            <p:grpSpPr bwMode="auto">
              <a:xfrm>
                <a:off x="0" y="2611"/>
                <a:ext cx="1065" cy="384"/>
                <a:chOff x="0" y="2611"/>
                <a:chExt cx="1065" cy="384"/>
              </a:xfrm>
            </p:grpSpPr>
            <p:sp>
              <p:nvSpPr>
                <p:cNvPr id="459866" name="Rectangle 90"/>
                <p:cNvSpPr>
                  <a:spLocks noChangeArrowheads="1"/>
                </p:cNvSpPr>
                <p:nvPr/>
              </p:nvSpPr>
              <p:spPr bwMode="auto">
                <a:xfrm>
                  <a:off x="43" y="2611"/>
                  <a:ext cx="979" cy="384"/>
                </a:xfrm>
                <a:prstGeom prst="rect">
                  <a:avLst/>
                </a:prstGeom>
                <a:noFill/>
                <a:ln w="9525">
                  <a:noFill/>
                  <a:miter lim="800000"/>
                  <a:headEnd/>
                  <a:tailEnd/>
                </a:ln>
                <a:effectLst/>
              </p:spPr>
              <p:txBody>
                <a:bodyPr/>
                <a:lstStyle/>
                <a:p>
                  <a:r>
                    <a:rPr lang="en-US" sz="1400">
                      <a:cs typeface="Times New Roman" pitchFamily="18" charset="0"/>
                    </a:rPr>
                    <a:t>Social-Communication</a:t>
                  </a:r>
                </a:p>
                <a:p>
                  <a:endParaRPr lang="en-US" sz="1400"/>
                </a:p>
              </p:txBody>
            </p:sp>
            <p:sp>
              <p:nvSpPr>
                <p:cNvPr id="459867" name="Rectangle 91"/>
                <p:cNvSpPr>
                  <a:spLocks noChangeArrowheads="1"/>
                </p:cNvSpPr>
                <p:nvPr/>
              </p:nvSpPr>
              <p:spPr bwMode="auto">
                <a:xfrm>
                  <a:off x="0" y="2611"/>
                  <a:ext cx="1065" cy="384"/>
                </a:xfrm>
                <a:prstGeom prst="rect">
                  <a:avLst/>
                </a:prstGeom>
                <a:noFill/>
                <a:ln w="7">
                  <a:solidFill>
                    <a:srgbClr val="A0A0A0"/>
                  </a:solidFill>
                  <a:miter lim="800000"/>
                  <a:headEnd/>
                  <a:tailEnd/>
                </a:ln>
                <a:effectLst/>
              </p:spPr>
              <p:txBody>
                <a:bodyPr/>
                <a:lstStyle/>
                <a:p>
                  <a:endParaRPr lang="en-US"/>
                </a:p>
              </p:txBody>
            </p:sp>
          </p:grpSp>
          <p:grpSp>
            <p:nvGrpSpPr>
              <p:cNvPr id="459877" name="Group 92"/>
              <p:cNvGrpSpPr>
                <a:grpSpLocks/>
              </p:cNvGrpSpPr>
              <p:nvPr/>
            </p:nvGrpSpPr>
            <p:grpSpPr bwMode="auto">
              <a:xfrm>
                <a:off x="1065" y="2611"/>
                <a:ext cx="770" cy="384"/>
                <a:chOff x="1065" y="2611"/>
                <a:chExt cx="770" cy="384"/>
              </a:xfrm>
            </p:grpSpPr>
            <p:sp>
              <p:nvSpPr>
                <p:cNvPr id="459869" name="Rectangle 93"/>
                <p:cNvSpPr>
                  <a:spLocks noChangeArrowheads="1"/>
                </p:cNvSpPr>
                <p:nvPr/>
              </p:nvSpPr>
              <p:spPr bwMode="auto">
                <a:xfrm>
                  <a:off x="1108" y="2611"/>
                  <a:ext cx="684" cy="384"/>
                </a:xfrm>
                <a:prstGeom prst="rect">
                  <a:avLst/>
                </a:prstGeom>
                <a:noFill/>
                <a:ln w="9525">
                  <a:noFill/>
                  <a:miter lim="800000"/>
                  <a:headEnd/>
                  <a:tailEnd/>
                </a:ln>
                <a:effectLst/>
              </p:spPr>
              <p:txBody>
                <a:bodyPr/>
                <a:lstStyle/>
                <a:p>
                  <a:pPr algn="ctr"/>
                  <a:r>
                    <a:rPr lang="en-US" sz="1800">
                      <a:cs typeface="Times New Roman" pitchFamily="18" charset="0"/>
                    </a:rPr>
                    <a:t>46</a:t>
                  </a:r>
                </a:p>
                <a:p>
                  <a:pPr algn="ctr"/>
                  <a:endParaRPr lang="en-US" sz="1800"/>
                </a:p>
              </p:txBody>
            </p:sp>
            <p:sp>
              <p:nvSpPr>
                <p:cNvPr id="459870" name="Rectangle 94"/>
                <p:cNvSpPr>
                  <a:spLocks noChangeArrowheads="1"/>
                </p:cNvSpPr>
                <p:nvPr/>
              </p:nvSpPr>
              <p:spPr bwMode="auto">
                <a:xfrm>
                  <a:off x="1065" y="2611"/>
                  <a:ext cx="770" cy="384"/>
                </a:xfrm>
                <a:prstGeom prst="rect">
                  <a:avLst/>
                </a:prstGeom>
                <a:noFill/>
                <a:ln w="7">
                  <a:solidFill>
                    <a:srgbClr val="A0A0A0"/>
                  </a:solidFill>
                  <a:miter lim="800000"/>
                  <a:headEnd/>
                  <a:tailEnd/>
                </a:ln>
                <a:effectLst/>
              </p:spPr>
              <p:txBody>
                <a:bodyPr/>
                <a:lstStyle/>
                <a:p>
                  <a:endParaRPr lang="en-US"/>
                </a:p>
              </p:txBody>
            </p:sp>
          </p:grpSp>
          <p:grpSp>
            <p:nvGrpSpPr>
              <p:cNvPr id="459880" name="Group 95"/>
              <p:cNvGrpSpPr>
                <a:grpSpLocks/>
              </p:cNvGrpSpPr>
              <p:nvPr/>
            </p:nvGrpSpPr>
            <p:grpSpPr bwMode="auto">
              <a:xfrm>
                <a:off x="1835" y="2611"/>
                <a:ext cx="698" cy="384"/>
                <a:chOff x="1835" y="2611"/>
                <a:chExt cx="698" cy="384"/>
              </a:xfrm>
            </p:grpSpPr>
            <p:sp>
              <p:nvSpPr>
                <p:cNvPr id="459872" name="Rectangle 96"/>
                <p:cNvSpPr>
                  <a:spLocks noChangeArrowheads="1"/>
                </p:cNvSpPr>
                <p:nvPr/>
              </p:nvSpPr>
              <p:spPr bwMode="auto">
                <a:xfrm>
                  <a:off x="1878" y="2611"/>
                  <a:ext cx="612" cy="384"/>
                </a:xfrm>
                <a:prstGeom prst="rect">
                  <a:avLst/>
                </a:prstGeom>
                <a:noFill/>
                <a:ln w="9525">
                  <a:noFill/>
                  <a:miter lim="800000"/>
                  <a:headEnd/>
                  <a:tailEnd/>
                </a:ln>
                <a:effectLst/>
              </p:spPr>
              <p:txBody>
                <a:bodyPr/>
                <a:lstStyle/>
                <a:p>
                  <a:pPr algn="ctr"/>
                  <a:r>
                    <a:rPr lang="en-US" sz="1800">
                      <a:cs typeface="Times New Roman" pitchFamily="18" charset="0"/>
                    </a:rPr>
                    <a:t>49</a:t>
                  </a:r>
                </a:p>
                <a:p>
                  <a:pPr algn="ctr"/>
                  <a:endParaRPr lang="en-US" sz="1800"/>
                </a:p>
              </p:txBody>
            </p:sp>
            <p:sp>
              <p:nvSpPr>
                <p:cNvPr id="459873" name="Rectangle 97"/>
                <p:cNvSpPr>
                  <a:spLocks noChangeArrowheads="1"/>
                </p:cNvSpPr>
                <p:nvPr/>
              </p:nvSpPr>
              <p:spPr bwMode="auto">
                <a:xfrm>
                  <a:off x="1835" y="2611"/>
                  <a:ext cx="698" cy="384"/>
                </a:xfrm>
                <a:prstGeom prst="rect">
                  <a:avLst/>
                </a:prstGeom>
                <a:noFill/>
                <a:ln w="7">
                  <a:solidFill>
                    <a:srgbClr val="A0A0A0"/>
                  </a:solidFill>
                  <a:miter lim="800000"/>
                  <a:headEnd/>
                  <a:tailEnd/>
                </a:ln>
                <a:effectLst/>
              </p:spPr>
              <p:txBody>
                <a:bodyPr/>
                <a:lstStyle/>
                <a:p>
                  <a:endParaRPr lang="en-US"/>
                </a:p>
              </p:txBody>
            </p:sp>
          </p:grpSp>
          <p:grpSp>
            <p:nvGrpSpPr>
              <p:cNvPr id="459883" name="Group 98"/>
              <p:cNvGrpSpPr>
                <a:grpSpLocks/>
              </p:cNvGrpSpPr>
              <p:nvPr/>
            </p:nvGrpSpPr>
            <p:grpSpPr bwMode="auto">
              <a:xfrm>
                <a:off x="2533" y="2611"/>
                <a:ext cx="734" cy="384"/>
                <a:chOff x="2533" y="2611"/>
                <a:chExt cx="734" cy="384"/>
              </a:xfrm>
            </p:grpSpPr>
            <p:sp>
              <p:nvSpPr>
                <p:cNvPr id="459875" name="Rectangle 99"/>
                <p:cNvSpPr>
                  <a:spLocks noChangeArrowheads="1"/>
                </p:cNvSpPr>
                <p:nvPr/>
              </p:nvSpPr>
              <p:spPr bwMode="auto">
                <a:xfrm>
                  <a:off x="2576" y="2611"/>
                  <a:ext cx="648" cy="384"/>
                </a:xfrm>
                <a:prstGeom prst="rect">
                  <a:avLst/>
                </a:prstGeom>
                <a:noFill/>
                <a:ln w="9525">
                  <a:noFill/>
                  <a:miter lim="800000"/>
                  <a:headEnd/>
                  <a:tailEnd/>
                </a:ln>
                <a:effectLst/>
              </p:spPr>
              <p:txBody>
                <a:bodyPr/>
                <a:lstStyle/>
                <a:p>
                  <a:pPr algn="ctr"/>
                  <a:r>
                    <a:rPr lang="en-US" sz="1800">
                      <a:cs typeface="Times New Roman" pitchFamily="18" charset="0"/>
                    </a:rPr>
                    <a:t>92</a:t>
                  </a:r>
                </a:p>
                <a:p>
                  <a:pPr algn="ctr"/>
                  <a:endParaRPr lang="en-US" sz="1800"/>
                </a:p>
              </p:txBody>
            </p:sp>
            <p:sp>
              <p:nvSpPr>
                <p:cNvPr id="459876" name="Rectangle 100"/>
                <p:cNvSpPr>
                  <a:spLocks noChangeArrowheads="1"/>
                </p:cNvSpPr>
                <p:nvPr/>
              </p:nvSpPr>
              <p:spPr bwMode="auto">
                <a:xfrm>
                  <a:off x="2533" y="2611"/>
                  <a:ext cx="734" cy="384"/>
                </a:xfrm>
                <a:prstGeom prst="rect">
                  <a:avLst/>
                </a:prstGeom>
                <a:noFill/>
                <a:ln w="7">
                  <a:solidFill>
                    <a:srgbClr val="A0A0A0"/>
                  </a:solidFill>
                  <a:miter lim="800000"/>
                  <a:headEnd/>
                  <a:tailEnd/>
                </a:ln>
                <a:effectLst/>
              </p:spPr>
              <p:txBody>
                <a:bodyPr/>
                <a:lstStyle/>
                <a:p>
                  <a:endParaRPr lang="en-US"/>
                </a:p>
              </p:txBody>
            </p:sp>
          </p:grpSp>
          <p:grpSp>
            <p:nvGrpSpPr>
              <p:cNvPr id="459886" name="Group 101"/>
              <p:cNvGrpSpPr>
                <a:grpSpLocks/>
              </p:cNvGrpSpPr>
              <p:nvPr/>
            </p:nvGrpSpPr>
            <p:grpSpPr bwMode="auto">
              <a:xfrm>
                <a:off x="3267" y="2611"/>
                <a:ext cx="770" cy="384"/>
                <a:chOff x="3267" y="2611"/>
                <a:chExt cx="770" cy="384"/>
              </a:xfrm>
            </p:grpSpPr>
            <p:sp>
              <p:nvSpPr>
                <p:cNvPr id="459878" name="Rectangle 102"/>
                <p:cNvSpPr>
                  <a:spLocks noChangeArrowheads="1"/>
                </p:cNvSpPr>
                <p:nvPr/>
              </p:nvSpPr>
              <p:spPr bwMode="auto">
                <a:xfrm>
                  <a:off x="3310" y="2611"/>
                  <a:ext cx="684" cy="384"/>
                </a:xfrm>
                <a:prstGeom prst="rect">
                  <a:avLst/>
                </a:prstGeom>
                <a:noFill/>
                <a:ln w="9525">
                  <a:noFill/>
                  <a:miter lim="800000"/>
                  <a:headEnd/>
                  <a:tailEnd/>
                </a:ln>
                <a:effectLst/>
              </p:spPr>
              <p:txBody>
                <a:bodyPr/>
                <a:lstStyle/>
                <a:p>
                  <a:pPr algn="ctr"/>
                  <a:r>
                    <a:rPr lang="en-US" sz="1800">
                      <a:cs typeface="Times New Roman" pitchFamily="18" charset="0"/>
                    </a:rPr>
                    <a:t>98</a:t>
                  </a:r>
                </a:p>
                <a:p>
                  <a:pPr algn="ctr"/>
                  <a:endParaRPr lang="en-US" sz="1800"/>
                </a:p>
              </p:txBody>
            </p:sp>
            <p:sp>
              <p:nvSpPr>
                <p:cNvPr id="459879" name="Rectangle 103"/>
                <p:cNvSpPr>
                  <a:spLocks noChangeArrowheads="1"/>
                </p:cNvSpPr>
                <p:nvPr/>
              </p:nvSpPr>
              <p:spPr bwMode="auto">
                <a:xfrm>
                  <a:off x="3267" y="2611"/>
                  <a:ext cx="770" cy="384"/>
                </a:xfrm>
                <a:prstGeom prst="rect">
                  <a:avLst/>
                </a:prstGeom>
                <a:noFill/>
                <a:ln w="7">
                  <a:solidFill>
                    <a:srgbClr val="A0A0A0"/>
                  </a:solidFill>
                  <a:miter lim="800000"/>
                  <a:headEnd/>
                  <a:tailEnd/>
                </a:ln>
                <a:effectLst/>
              </p:spPr>
              <p:txBody>
                <a:bodyPr/>
                <a:lstStyle/>
                <a:p>
                  <a:endParaRPr lang="en-US"/>
                </a:p>
              </p:txBody>
            </p:sp>
          </p:grpSp>
          <p:grpSp>
            <p:nvGrpSpPr>
              <p:cNvPr id="459889" name="Group 104"/>
              <p:cNvGrpSpPr>
                <a:grpSpLocks/>
              </p:cNvGrpSpPr>
              <p:nvPr/>
            </p:nvGrpSpPr>
            <p:grpSpPr bwMode="auto">
              <a:xfrm>
                <a:off x="0" y="2995"/>
                <a:ext cx="1065" cy="384"/>
                <a:chOff x="0" y="2995"/>
                <a:chExt cx="1065" cy="384"/>
              </a:xfrm>
            </p:grpSpPr>
            <p:sp>
              <p:nvSpPr>
                <p:cNvPr id="459881" name="Rectangle 105"/>
                <p:cNvSpPr>
                  <a:spLocks noChangeArrowheads="1"/>
                </p:cNvSpPr>
                <p:nvPr/>
              </p:nvSpPr>
              <p:spPr bwMode="auto">
                <a:xfrm>
                  <a:off x="43" y="2995"/>
                  <a:ext cx="979" cy="384"/>
                </a:xfrm>
                <a:prstGeom prst="rect">
                  <a:avLst/>
                </a:prstGeom>
                <a:noFill/>
                <a:ln w="9525">
                  <a:noFill/>
                  <a:miter lim="800000"/>
                  <a:headEnd/>
                  <a:tailEnd/>
                </a:ln>
                <a:effectLst/>
              </p:spPr>
              <p:txBody>
                <a:bodyPr/>
                <a:lstStyle/>
                <a:p>
                  <a:r>
                    <a:rPr lang="en-US" sz="1400">
                      <a:cs typeface="Times New Roman" pitchFamily="18" charset="0"/>
                    </a:rPr>
                    <a:t>Social</a:t>
                  </a:r>
                </a:p>
                <a:p>
                  <a:endParaRPr lang="en-US" sz="1400"/>
                </a:p>
              </p:txBody>
            </p:sp>
            <p:sp>
              <p:nvSpPr>
                <p:cNvPr id="459882" name="Rectangle 106"/>
                <p:cNvSpPr>
                  <a:spLocks noChangeArrowheads="1"/>
                </p:cNvSpPr>
                <p:nvPr/>
              </p:nvSpPr>
              <p:spPr bwMode="auto">
                <a:xfrm>
                  <a:off x="0" y="2995"/>
                  <a:ext cx="1065" cy="384"/>
                </a:xfrm>
                <a:prstGeom prst="rect">
                  <a:avLst/>
                </a:prstGeom>
                <a:noFill/>
                <a:ln w="7">
                  <a:solidFill>
                    <a:srgbClr val="A0A0A0"/>
                  </a:solidFill>
                  <a:miter lim="800000"/>
                  <a:headEnd/>
                  <a:tailEnd/>
                </a:ln>
                <a:effectLst/>
              </p:spPr>
              <p:txBody>
                <a:bodyPr/>
                <a:lstStyle/>
                <a:p>
                  <a:endParaRPr lang="en-US"/>
                </a:p>
              </p:txBody>
            </p:sp>
          </p:grpSp>
          <p:grpSp>
            <p:nvGrpSpPr>
              <p:cNvPr id="459892" name="Group 107"/>
              <p:cNvGrpSpPr>
                <a:grpSpLocks/>
              </p:cNvGrpSpPr>
              <p:nvPr/>
            </p:nvGrpSpPr>
            <p:grpSpPr bwMode="auto">
              <a:xfrm>
                <a:off x="1065" y="2995"/>
                <a:ext cx="770" cy="384"/>
                <a:chOff x="1065" y="2995"/>
                <a:chExt cx="770" cy="384"/>
              </a:xfrm>
            </p:grpSpPr>
            <p:sp>
              <p:nvSpPr>
                <p:cNvPr id="459884" name="Rectangle 108"/>
                <p:cNvSpPr>
                  <a:spLocks noChangeArrowheads="1"/>
                </p:cNvSpPr>
                <p:nvPr/>
              </p:nvSpPr>
              <p:spPr bwMode="auto">
                <a:xfrm>
                  <a:off x="1108" y="2995"/>
                  <a:ext cx="684" cy="384"/>
                </a:xfrm>
                <a:prstGeom prst="rect">
                  <a:avLst/>
                </a:prstGeom>
                <a:noFill/>
                <a:ln w="9525">
                  <a:noFill/>
                  <a:miter lim="800000"/>
                  <a:headEnd/>
                  <a:tailEnd/>
                </a:ln>
                <a:effectLst/>
              </p:spPr>
              <p:txBody>
                <a:bodyPr/>
                <a:lstStyle/>
                <a:p>
                  <a:pPr algn="ctr"/>
                  <a:r>
                    <a:rPr lang="en-US" sz="1800">
                      <a:cs typeface="Times New Roman" pitchFamily="18" charset="0"/>
                    </a:rPr>
                    <a:t>25</a:t>
                  </a:r>
                </a:p>
                <a:p>
                  <a:pPr algn="ctr"/>
                  <a:endParaRPr lang="en-US" sz="1800"/>
                </a:p>
              </p:txBody>
            </p:sp>
            <p:sp>
              <p:nvSpPr>
                <p:cNvPr id="459885" name="Rectangle 109"/>
                <p:cNvSpPr>
                  <a:spLocks noChangeArrowheads="1"/>
                </p:cNvSpPr>
                <p:nvPr/>
              </p:nvSpPr>
              <p:spPr bwMode="auto">
                <a:xfrm>
                  <a:off x="1065" y="2995"/>
                  <a:ext cx="770" cy="384"/>
                </a:xfrm>
                <a:prstGeom prst="rect">
                  <a:avLst/>
                </a:prstGeom>
                <a:noFill/>
                <a:ln w="7">
                  <a:solidFill>
                    <a:srgbClr val="A0A0A0"/>
                  </a:solidFill>
                  <a:miter lim="800000"/>
                  <a:headEnd/>
                  <a:tailEnd/>
                </a:ln>
                <a:effectLst/>
              </p:spPr>
              <p:txBody>
                <a:bodyPr/>
                <a:lstStyle/>
                <a:p>
                  <a:endParaRPr lang="en-US"/>
                </a:p>
              </p:txBody>
            </p:sp>
          </p:grpSp>
          <p:grpSp>
            <p:nvGrpSpPr>
              <p:cNvPr id="459895" name="Group 110"/>
              <p:cNvGrpSpPr>
                <a:grpSpLocks/>
              </p:cNvGrpSpPr>
              <p:nvPr/>
            </p:nvGrpSpPr>
            <p:grpSpPr bwMode="auto">
              <a:xfrm>
                <a:off x="1835" y="2995"/>
                <a:ext cx="698" cy="384"/>
                <a:chOff x="1835" y="2995"/>
                <a:chExt cx="698" cy="384"/>
              </a:xfrm>
            </p:grpSpPr>
            <p:sp>
              <p:nvSpPr>
                <p:cNvPr id="459887" name="Rectangle 111"/>
                <p:cNvSpPr>
                  <a:spLocks noChangeArrowheads="1"/>
                </p:cNvSpPr>
                <p:nvPr/>
              </p:nvSpPr>
              <p:spPr bwMode="auto">
                <a:xfrm>
                  <a:off x="1878" y="2995"/>
                  <a:ext cx="612" cy="384"/>
                </a:xfrm>
                <a:prstGeom prst="rect">
                  <a:avLst/>
                </a:prstGeom>
                <a:noFill/>
                <a:ln w="9525">
                  <a:noFill/>
                  <a:miter lim="800000"/>
                  <a:headEnd/>
                  <a:tailEnd/>
                </a:ln>
                <a:effectLst/>
              </p:spPr>
              <p:txBody>
                <a:bodyPr/>
                <a:lstStyle/>
                <a:p>
                  <a:pPr algn="ctr"/>
                  <a:r>
                    <a:rPr lang="en-US" sz="1800">
                      <a:cs typeface="Times New Roman" pitchFamily="18" charset="0"/>
                    </a:rPr>
                    <a:t>47</a:t>
                  </a:r>
                </a:p>
                <a:p>
                  <a:pPr algn="ctr"/>
                  <a:endParaRPr lang="en-US" sz="1800"/>
                </a:p>
              </p:txBody>
            </p:sp>
            <p:sp>
              <p:nvSpPr>
                <p:cNvPr id="459888" name="Rectangle 112"/>
                <p:cNvSpPr>
                  <a:spLocks noChangeArrowheads="1"/>
                </p:cNvSpPr>
                <p:nvPr/>
              </p:nvSpPr>
              <p:spPr bwMode="auto">
                <a:xfrm>
                  <a:off x="1835" y="2995"/>
                  <a:ext cx="698" cy="384"/>
                </a:xfrm>
                <a:prstGeom prst="rect">
                  <a:avLst/>
                </a:prstGeom>
                <a:noFill/>
                <a:ln w="7">
                  <a:solidFill>
                    <a:srgbClr val="A0A0A0"/>
                  </a:solidFill>
                  <a:miter lim="800000"/>
                  <a:headEnd/>
                  <a:tailEnd/>
                </a:ln>
                <a:effectLst/>
              </p:spPr>
              <p:txBody>
                <a:bodyPr/>
                <a:lstStyle/>
                <a:p>
                  <a:endParaRPr lang="en-US"/>
                </a:p>
              </p:txBody>
            </p:sp>
          </p:grpSp>
          <p:grpSp>
            <p:nvGrpSpPr>
              <p:cNvPr id="459898" name="Group 113"/>
              <p:cNvGrpSpPr>
                <a:grpSpLocks/>
              </p:cNvGrpSpPr>
              <p:nvPr/>
            </p:nvGrpSpPr>
            <p:grpSpPr bwMode="auto">
              <a:xfrm>
                <a:off x="2533" y="2995"/>
                <a:ext cx="734" cy="384"/>
                <a:chOff x="2533" y="2995"/>
                <a:chExt cx="734" cy="384"/>
              </a:xfrm>
            </p:grpSpPr>
            <p:sp>
              <p:nvSpPr>
                <p:cNvPr id="459890" name="Rectangle 114"/>
                <p:cNvSpPr>
                  <a:spLocks noChangeArrowheads="1"/>
                </p:cNvSpPr>
                <p:nvPr/>
              </p:nvSpPr>
              <p:spPr bwMode="auto">
                <a:xfrm>
                  <a:off x="2576" y="2995"/>
                  <a:ext cx="648" cy="384"/>
                </a:xfrm>
                <a:prstGeom prst="rect">
                  <a:avLst/>
                </a:prstGeom>
                <a:noFill/>
                <a:ln w="9525">
                  <a:noFill/>
                  <a:miter lim="800000"/>
                  <a:headEnd/>
                  <a:tailEnd/>
                </a:ln>
                <a:effectLst/>
              </p:spPr>
              <p:txBody>
                <a:bodyPr/>
                <a:lstStyle/>
                <a:p>
                  <a:pPr algn="ctr"/>
                  <a:r>
                    <a:rPr lang="en-US" sz="1800">
                      <a:cs typeface="Times New Roman" pitchFamily="18" charset="0"/>
                    </a:rPr>
                    <a:t>50</a:t>
                  </a:r>
                </a:p>
                <a:p>
                  <a:pPr algn="ctr"/>
                  <a:endParaRPr lang="en-US" sz="1800"/>
                </a:p>
              </p:txBody>
            </p:sp>
            <p:sp>
              <p:nvSpPr>
                <p:cNvPr id="459891" name="Rectangle 115"/>
                <p:cNvSpPr>
                  <a:spLocks noChangeArrowheads="1"/>
                </p:cNvSpPr>
                <p:nvPr/>
              </p:nvSpPr>
              <p:spPr bwMode="auto">
                <a:xfrm>
                  <a:off x="2533" y="2995"/>
                  <a:ext cx="734" cy="384"/>
                </a:xfrm>
                <a:prstGeom prst="rect">
                  <a:avLst/>
                </a:prstGeom>
                <a:noFill/>
                <a:ln w="7">
                  <a:solidFill>
                    <a:srgbClr val="A0A0A0"/>
                  </a:solidFill>
                  <a:miter lim="800000"/>
                  <a:headEnd/>
                  <a:tailEnd/>
                </a:ln>
                <a:effectLst/>
              </p:spPr>
              <p:txBody>
                <a:bodyPr/>
                <a:lstStyle/>
                <a:p>
                  <a:endParaRPr lang="en-US"/>
                </a:p>
              </p:txBody>
            </p:sp>
          </p:grpSp>
          <p:grpSp>
            <p:nvGrpSpPr>
              <p:cNvPr id="459901" name="Group 116"/>
              <p:cNvGrpSpPr>
                <a:grpSpLocks/>
              </p:cNvGrpSpPr>
              <p:nvPr/>
            </p:nvGrpSpPr>
            <p:grpSpPr bwMode="auto">
              <a:xfrm>
                <a:off x="3267" y="2995"/>
                <a:ext cx="770" cy="384"/>
                <a:chOff x="3267" y="2995"/>
                <a:chExt cx="770" cy="384"/>
              </a:xfrm>
            </p:grpSpPr>
            <p:sp>
              <p:nvSpPr>
                <p:cNvPr id="459893" name="Rectangle 117"/>
                <p:cNvSpPr>
                  <a:spLocks noChangeArrowheads="1"/>
                </p:cNvSpPr>
                <p:nvPr/>
              </p:nvSpPr>
              <p:spPr bwMode="auto">
                <a:xfrm>
                  <a:off x="3310" y="2995"/>
                  <a:ext cx="684" cy="384"/>
                </a:xfrm>
                <a:prstGeom prst="rect">
                  <a:avLst/>
                </a:prstGeom>
                <a:noFill/>
                <a:ln w="9525">
                  <a:noFill/>
                  <a:miter lim="800000"/>
                  <a:headEnd/>
                  <a:tailEnd/>
                </a:ln>
                <a:effectLst/>
              </p:spPr>
              <p:txBody>
                <a:bodyPr/>
                <a:lstStyle/>
                <a:p>
                  <a:pPr algn="ctr"/>
                  <a:r>
                    <a:rPr lang="en-US" sz="1800">
                      <a:cs typeface="Times New Roman" pitchFamily="18" charset="0"/>
                    </a:rPr>
                    <a:t>94</a:t>
                  </a:r>
                </a:p>
                <a:p>
                  <a:pPr algn="ctr"/>
                  <a:endParaRPr lang="en-US" sz="1800"/>
                </a:p>
              </p:txBody>
            </p:sp>
            <p:sp>
              <p:nvSpPr>
                <p:cNvPr id="459894" name="Rectangle 118"/>
                <p:cNvSpPr>
                  <a:spLocks noChangeArrowheads="1"/>
                </p:cNvSpPr>
                <p:nvPr/>
              </p:nvSpPr>
              <p:spPr bwMode="auto">
                <a:xfrm>
                  <a:off x="3267" y="2995"/>
                  <a:ext cx="770" cy="384"/>
                </a:xfrm>
                <a:prstGeom prst="rect">
                  <a:avLst/>
                </a:prstGeom>
                <a:noFill/>
                <a:ln w="7">
                  <a:solidFill>
                    <a:srgbClr val="A0A0A0"/>
                  </a:solidFill>
                  <a:miter lim="800000"/>
                  <a:headEnd/>
                  <a:tailEnd/>
                </a:ln>
                <a:effectLst/>
              </p:spPr>
              <p:txBody>
                <a:bodyPr/>
                <a:lstStyle/>
                <a:p>
                  <a:endParaRPr lang="en-US"/>
                </a:p>
              </p:txBody>
            </p:sp>
          </p:grpSp>
          <p:grpSp>
            <p:nvGrpSpPr>
              <p:cNvPr id="459904" name="Group 119"/>
              <p:cNvGrpSpPr>
                <a:grpSpLocks/>
              </p:cNvGrpSpPr>
              <p:nvPr/>
            </p:nvGrpSpPr>
            <p:grpSpPr bwMode="auto">
              <a:xfrm>
                <a:off x="0" y="3379"/>
                <a:ext cx="1065" cy="384"/>
                <a:chOff x="0" y="3379"/>
                <a:chExt cx="1065" cy="384"/>
              </a:xfrm>
            </p:grpSpPr>
            <p:sp>
              <p:nvSpPr>
                <p:cNvPr id="459896" name="Rectangle 120"/>
                <p:cNvSpPr>
                  <a:spLocks noChangeArrowheads="1"/>
                </p:cNvSpPr>
                <p:nvPr/>
              </p:nvSpPr>
              <p:spPr bwMode="auto">
                <a:xfrm>
                  <a:off x="43" y="3379"/>
                  <a:ext cx="979" cy="384"/>
                </a:xfrm>
                <a:prstGeom prst="rect">
                  <a:avLst/>
                </a:prstGeom>
                <a:noFill/>
                <a:ln w="9525">
                  <a:noFill/>
                  <a:miter lim="800000"/>
                  <a:headEnd/>
                  <a:tailEnd/>
                </a:ln>
                <a:effectLst/>
              </p:spPr>
              <p:txBody>
                <a:bodyPr/>
                <a:lstStyle/>
                <a:p>
                  <a:r>
                    <a:rPr lang="en-US" sz="1400" b="1">
                      <a:cs typeface="Times New Roman" pitchFamily="18" charset="0"/>
                    </a:rPr>
                    <a:t>Total Number of Items</a:t>
                  </a:r>
                  <a:endParaRPr lang="en-US" sz="1400">
                    <a:cs typeface="Times New Roman" pitchFamily="18" charset="0"/>
                  </a:endParaRPr>
                </a:p>
                <a:p>
                  <a:endParaRPr lang="en-US" sz="1400"/>
                </a:p>
              </p:txBody>
            </p:sp>
            <p:sp>
              <p:nvSpPr>
                <p:cNvPr id="459897" name="Rectangle 121"/>
                <p:cNvSpPr>
                  <a:spLocks noChangeArrowheads="1"/>
                </p:cNvSpPr>
                <p:nvPr/>
              </p:nvSpPr>
              <p:spPr bwMode="auto">
                <a:xfrm>
                  <a:off x="0" y="3379"/>
                  <a:ext cx="1065" cy="384"/>
                </a:xfrm>
                <a:prstGeom prst="rect">
                  <a:avLst/>
                </a:prstGeom>
                <a:noFill/>
                <a:ln w="7">
                  <a:solidFill>
                    <a:srgbClr val="A0A0A0"/>
                  </a:solidFill>
                  <a:miter lim="800000"/>
                  <a:headEnd/>
                  <a:tailEnd/>
                </a:ln>
                <a:effectLst/>
              </p:spPr>
              <p:txBody>
                <a:bodyPr/>
                <a:lstStyle/>
                <a:p>
                  <a:endParaRPr lang="en-US"/>
                </a:p>
              </p:txBody>
            </p:sp>
          </p:grpSp>
          <p:grpSp>
            <p:nvGrpSpPr>
              <p:cNvPr id="459907" name="Group 122"/>
              <p:cNvGrpSpPr>
                <a:grpSpLocks/>
              </p:cNvGrpSpPr>
              <p:nvPr/>
            </p:nvGrpSpPr>
            <p:grpSpPr bwMode="auto">
              <a:xfrm>
                <a:off x="1065" y="3379"/>
                <a:ext cx="770" cy="384"/>
                <a:chOff x="1065" y="3379"/>
                <a:chExt cx="770" cy="384"/>
              </a:xfrm>
            </p:grpSpPr>
            <p:sp>
              <p:nvSpPr>
                <p:cNvPr id="459899" name="Rectangle 123"/>
                <p:cNvSpPr>
                  <a:spLocks noChangeArrowheads="1"/>
                </p:cNvSpPr>
                <p:nvPr/>
              </p:nvSpPr>
              <p:spPr bwMode="auto">
                <a:xfrm>
                  <a:off x="1108" y="3379"/>
                  <a:ext cx="684" cy="384"/>
                </a:xfrm>
                <a:prstGeom prst="rect">
                  <a:avLst/>
                </a:prstGeom>
                <a:noFill/>
                <a:ln w="9525">
                  <a:noFill/>
                  <a:miter lim="800000"/>
                  <a:headEnd/>
                  <a:tailEnd/>
                </a:ln>
                <a:effectLst/>
              </p:spPr>
              <p:txBody>
                <a:bodyPr/>
                <a:lstStyle/>
                <a:p>
                  <a:pPr algn="ctr"/>
                  <a:r>
                    <a:rPr lang="en-US" sz="1800" b="1">
                      <a:cs typeface="Times New Roman" pitchFamily="18" charset="0"/>
                    </a:rPr>
                    <a:t>249</a:t>
                  </a:r>
                  <a:endParaRPr lang="en-US" sz="1800">
                    <a:cs typeface="Times New Roman" pitchFamily="18" charset="0"/>
                  </a:endParaRPr>
                </a:p>
                <a:p>
                  <a:pPr algn="ctr"/>
                  <a:endParaRPr lang="en-US" sz="1800"/>
                </a:p>
              </p:txBody>
            </p:sp>
            <p:sp>
              <p:nvSpPr>
                <p:cNvPr id="459900" name="Rectangle 124"/>
                <p:cNvSpPr>
                  <a:spLocks noChangeArrowheads="1"/>
                </p:cNvSpPr>
                <p:nvPr/>
              </p:nvSpPr>
              <p:spPr bwMode="auto">
                <a:xfrm>
                  <a:off x="1065" y="3379"/>
                  <a:ext cx="770" cy="384"/>
                </a:xfrm>
                <a:prstGeom prst="rect">
                  <a:avLst/>
                </a:prstGeom>
                <a:noFill/>
                <a:ln w="7">
                  <a:solidFill>
                    <a:srgbClr val="A0A0A0"/>
                  </a:solidFill>
                  <a:miter lim="800000"/>
                  <a:headEnd/>
                  <a:tailEnd/>
                </a:ln>
                <a:effectLst/>
              </p:spPr>
              <p:txBody>
                <a:bodyPr/>
                <a:lstStyle/>
                <a:p>
                  <a:endParaRPr lang="en-US"/>
                </a:p>
              </p:txBody>
            </p:sp>
          </p:grpSp>
          <p:grpSp>
            <p:nvGrpSpPr>
              <p:cNvPr id="459910" name="Group 125"/>
              <p:cNvGrpSpPr>
                <a:grpSpLocks/>
              </p:cNvGrpSpPr>
              <p:nvPr/>
            </p:nvGrpSpPr>
            <p:grpSpPr bwMode="auto">
              <a:xfrm>
                <a:off x="1835" y="3379"/>
                <a:ext cx="698" cy="384"/>
                <a:chOff x="1835" y="3379"/>
                <a:chExt cx="698" cy="384"/>
              </a:xfrm>
            </p:grpSpPr>
            <p:sp>
              <p:nvSpPr>
                <p:cNvPr id="459902" name="Rectangle 126"/>
                <p:cNvSpPr>
                  <a:spLocks noChangeArrowheads="1"/>
                </p:cNvSpPr>
                <p:nvPr/>
              </p:nvSpPr>
              <p:spPr bwMode="auto">
                <a:xfrm>
                  <a:off x="1878" y="3379"/>
                  <a:ext cx="612" cy="384"/>
                </a:xfrm>
                <a:prstGeom prst="rect">
                  <a:avLst/>
                </a:prstGeom>
                <a:noFill/>
                <a:ln w="9525">
                  <a:noFill/>
                  <a:miter lim="800000"/>
                  <a:headEnd/>
                  <a:tailEnd/>
                </a:ln>
                <a:effectLst/>
              </p:spPr>
              <p:txBody>
                <a:bodyPr/>
                <a:lstStyle/>
                <a:p>
                  <a:pPr algn="ctr"/>
                  <a:r>
                    <a:rPr lang="en-US" sz="1800" b="1">
                      <a:cs typeface="Times New Roman" pitchFamily="18" charset="0"/>
                    </a:rPr>
                    <a:t>217</a:t>
                  </a:r>
                  <a:endParaRPr lang="en-US" sz="1800">
                    <a:cs typeface="Times New Roman" pitchFamily="18" charset="0"/>
                  </a:endParaRPr>
                </a:p>
                <a:p>
                  <a:pPr algn="ctr"/>
                  <a:endParaRPr lang="en-US" sz="1800"/>
                </a:p>
              </p:txBody>
            </p:sp>
            <p:sp>
              <p:nvSpPr>
                <p:cNvPr id="459903" name="Rectangle 127"/>
                <p:cNvSpPr>
                  <a:spLocks noChangeArrowheads="1"/>
                </p:cNvSpPr>
                <p:nvPr/>
              </p:nvSpPr>
              <p:spPr bwMode="auto">
                <a:xfrm>
                  <a:off x="1835" y="3379"/>
                  <a:ext cx="698" cy="384"/>
                </a:xfrm>
                <a:prstGeom prst="rect">
                  <a:avLst/>
                </a:prstGeom>
                <a:noFill/>
                <a:ln w="7">
                  <a:solidFill>
                    <a:srgbClr val="A0A0A0"/>
                  </a:solidFill>
                  <a:miter lim="800000"/>
                  <a:headEnd/>
                  <a:tailEnd/>
                </a:ln>
                <a:effectLst/>
              </p:spPr>
              <p:txBody>
                <a:bodyPr/>
                <a:lstStyle/>
                <a:p>
                  <a:endParaRPr lang="en-US"/>
                </a:p>
              </p:txBody>
            </p:sp>
          </p:grpSp>
          <p:grpSp>
            <p:nvGrpSpPr>
              <p:cNvPr id="459913" name="Group 128"/>
              <p:cNvGrpSpPr>
                <a:grpSpLocks/>
              </p:cNvGrpSpPr>
              <p:nvPr/>
            </p:nvGrpSpPr>
            <p:grpSpPr bwMode="auto">
              <a:xfrm>
                <a:off x="2533" y="3379"/>
                <a:ext cx="734" cy="384"/>
                <a:chOff x="2533" y="3379"/>
                <a:chExt cx="734" cy="384"/>
              </a:xfrm>
            </p:grpSpPr>
            <p:sp>
              <p:nvSpPr>
                <p:cNvPr id="459905" name="Rectangle 129"/>
                <p:cNvSpPr>
                  <a:spLocks noChangeArrowheads="1"/>
                </p:cNvSpPr>
                <p:nvPr/>
              </p:nvSpPr>
              <p:spPr bwMode="auto">
                <a:xfrm>
                  <a:off x="2576" y="3379"/>
                  <a:ext cx="648" cy="384"/>
                </a:xfrm>
                <a:prstGeom prst="rect">
                  <a:avLst/>
                </a:prstGeom>
                <a:noFill/>
                <a:ln w="9525">
                  <a:noFill/>
                  <a:miter lim="800000"/>
                  <a:headEnd/>
                  <a:tailEnd/>
                </a:ln>
                <a:effectLst/>
              </p:spPr>
              <p:txBody>
                <a:bodyPr/>
                <a:lstStyle/>
                <a:p>
                  <a:pPr algn="ctr"/>
                  <a:r>
                    <a:rPr lang="en-US" sz="1800">
                      <a:cs typeface="Times New Roman" pitchFamily="18" charset="0"/>
                    </a:rPr>
                    <a:t> </a:t>
                  </a:r>
                </a:p>
                <a:p>
                  <a:pPr algn="ctr"/>
                  <a:endParaRPr lang="en-US" sz="1800"/>
                </a:p>
              </p:txBody>
            </p:sp>
            <p:sp>
              <p:nvSpPr>
                <p:cNvPr id="459906" name="Rectangle 130"/>
                <p:cNvSpPr>
                  <a:spLocks noChangeArrowheads="1"/>
                </p:cNvSpPr>
                <p:nvPr/>
              </p:nvSpPr>
              <p:spPr bwMode="auto">
                <a:xfrm>
                  <a:off x="2533" y="3379"/>
                  <a:ext cx="734" cy="384"/>
                </a:xfrm>
                <a:prstGeom prst="rect">
                  <a:avLst/>
                </a:prstGeom>
                <a:noFill/>
                <a:ln w="7">
                  <a:solidFill>
                    <a:srgbClr val="A0A0A0"/>
                  </a:solidFill>
                  <a:miter lim="800000"/>
                  <a:headEnd/>
                  <a:tailEnd/>
                </a:ln>
                <a:effectLst/>
              </p:spPr>
              <p:txBody>
                <a:bodyPr/>
                <a:lstStyle/>
                <a:p>
                  <a:endParaRPr lang="en-US"/>
                </a:p>
              </p:txBody>
            </p:sp>
          </p:grpSp>
          <p:grpSp>
            <p:nvGrpSpPr>
              <p:cNvPr id="459916" name="Group 131"/>
              <p:cNvGrpSpPr>
                <a:grpSpLocks/>
              </p:cNvGrpSpPr>
              <p:nvPr/>
            </p:nvGrpSpPr>
            <p:grpSpPr bwMode="auto">
              <a:xfrm>
                <a:off x="3267" y="3379"/>
                <a:ext cx="770" cy="384"/>
                <a:chOff x="3267" y="3379"/>
                <a:chExt cx="770" cy="384"/>
              </a:xfrm>
            </p:grpSpPr>
            <p:sp>
              <p:nvSpPr>
                <p:cNvPr id="459908" name="Rectangle 132"/>
                <p:cNvSpPr>
                  <a:spLocks noChangeArrowheads="1"/>
                </p:cNvSpPr>
                <p:nvPr/>
              </p:nvSpPr>
              <p:spPr bwMode="auto">
                <a:xfrm>
                  <a:off x="3310" y="3379"/>
                  <a:ext cx="684" cy="384"/>
                </a:xfrm>
                <a:prstGeom prst="rect">
                  <a:avLst/>
                </a:prstGeom>
                <a:noFill/>
                <a:ln w="9525">
                  <a:noFill/>
                  <a:miter lim="800000"/>
                  <a:headEnd/>
                  <a:tailEnd/>
                </a:ln>
                <a:effectLst/>
              </p:spPr>
              <p:txBody>
                <a:bodyPr/>
                <a:lstStyle/>
                <a:p>
                  <a:pPr algn="ctr"/>
                  <a:r>
                    <a:rPr lang="en-US" sz="1800">
                      <a:cs typeface="Times New Roman" pitchFamily="18" charset="0"/>
                    </a:rPr>
                    <a:t> </a:t>
                  </a:r>
                </a:p>
                <a:p>
                  <a:pPr algn="ctr"/>
                  <a:endParaRPr lang="en-US" sz="1800"/>
                </a:p>
              </p:txBody>
            </p:sp>
            <p:sp>
              <p:nvSpPr>
                <p:cNvPr id="459909" name="Rectangle 133"/>
                <p:cNvSpPr>
                  <a:spLocks noChangeArrowheads="1"/>
                </p:cNvSpPr>
                <p:nvPr/>
              </p:nvSpPr>
              <p:spPr bwMode="auto">
                <a:xfrm>
                  <a:off x="3267" y="3379"/>
                  <a:ext cx="770" cy="384"/>
                </a:xfrm>
                <a:prstGeom prst="rect">
                  <a:avLst/>
                </a:prstGeom>
                <a:noFill/>
                <a:ln w="7">
                  <a:solidFill>
                    <a:srgbClr val="A0A0A0"/>
                  </a:solidFill>
                  <a:miter lim="800000"/>
                  <a:headEnd/>
                  <a:tailEnd/>
                </a:ln>
                <a:effectLst/>
              </p:spPr>
              <p:txBody>
                <a:bodyPr/>
                <a:lstStyle/>
                <a:p>
                  <a:endParaRPr lang="en-US"/>
                </a:p>
              </p:txBody>
            </p:sp>
          </p:grpSp>
          <p:grpSp>
            <p:nvGrpSpPr>
              <p:cNvPr id="459919" name="Group 134"/>
              <p:cNvGrpSpPr>
                <a:grpSpLocks/>
              </p:cNvGrpSpPr>
              <p:nvPr/>
            </p:nvGrpSpPr>
            <p:grpSpPr bwMode="auto">
              <a:xfrm>
                <a:off x="0" y="3763"/>
                <a:ext cx="1065" cy="480"/>
                <a:chOff x="0" y="3763"/>
                <a:chExt cx="1065" cy="480"/>
              </a:xfrm>
            </p:grpSpPr>
            <p:sp>
              <p:nvSpPr>
                <p:cNvPr id="459911" name="Rectangle 135"/>
                <p:cNvSpPr>
                  <a:spLocks noChangeArrowheads="1"/>
                </p:cNvSpPr>
                <p:nvPr/>
              </p:nvSpPr>
              <p:spPr bwMode="auto">
                <a:xfrm>
                  <a:off x="43" y="3763"/>
                  <a:ext cx="979" cy="480"/>
                </a:xfrm>
                <a:prstGeom prst="rect">
                  <a:avLst/>
                </a:prstGeom>
                <a:noFill/>
                <a:ln w="9525">
                  <a:noFill/>
                  <a:miter lim="800000"/>
                  <a:headEnd/>
                  <a:tailEnd/>
                </a:ln>
                <a:effectLst/>
              </p:spPr>
              <p:txBody>
                <a:bodyPr/>
                <a:lstStyle/>
                <a:p>
                  <a:r>
                    <a:rPr lang="en-US" sz="1600" b="1">
                      <a:cs typeface="Times New Roman" pitchFamily="18" charset="0"/>
                    </a:rPr>
                    <a:t>Total Raw Score Possible</a:t>
                  </a:r>
                  <a:endParaRPr lang="en-US" sz="1600">
                    <a:cs typeface="Times New Roman" pitchFamily="18" charset="0"/>
                  </a:endParaRPr>
                </a:p>
                <a:p>
                  <a:endParaRPr lang="en-US" sz="1600"/>
                </a:p>
              </p:txBody>
            </p:sp>
            <p:sp>
              <p:nvSpPr>
                <p:cNvPr id="459912" name="Rectangle 136"/>
                <p:cNvSpPr>
                  <a:spLocks noChangeArrowheads="1"/>
                </p:cNvSpPr>
                <p:nvPr/>
              </p:nvSpPr>
              <p:spPr bwMode="auto">
                <a:xfrm>
                  <a:off x="0" y="3763"/>
                  <a:ext cx="1065" cy="480"/>
                </a:xfrm>
                <a:prstGeom prst="rect">
                  <a:avLst/>
                </a:prstGeom>
                <a:noFill/>
                <a:ln w="7">
                  <a:solidFill>
                    <a:srgbClr val="A0A0A0"/>
                  </a:solidFill>
                  <a:miter lim="800000"/>
                  <a:headEnd/>
                  <a:tailEnd/>
                </a:ln>
                <a:effectLst/>
              </p:spPr>
              <p:txBody>
                <a:bodyPr/>
                <a:lstStyle/>
                <a:p>
                  <a:endParaRPr lang="en-US"/>
                </a:p>
              </p:txBody>
            </p:sp>
          </p:grpSp>
          <p:grpSp>
            <p:nvGrpSpPr>
              <p:cNvPr id="459922" name="Group 137"/>
              <p:cNvGrpSpPr>
                <a:grpSpLocks/>
              </p:cNvGrpSpPr>
              <p:nvPr/>
            </p:nvGrpSpPr>
            <p:grpSpPr bwMode="auto">
              <a:xfrm>
                <a:off x="1065" y="3763"/>
                <a:ext cx="770" cy="480"/>
                <a:chOff x="1065" y="3763"/>
                <a:chExt cx="770" cy="480"/>
              </a:xfrm>
            </p:grpSpPr>
            <p:sp>
              <p:nvSpPr>
                <p:cNvPr id="459914" name="Rectangle 138"/>
                <p:cNvSpPr>
                  <a:spLocks noChangeArrowheads="1"/>
                </p:cNvSpPr>
                <p:nvPr/>
              </p:nvSpPr>
              <p:spPr bwMode="auto">
                <a:xfrm>
                  <a:off x="1108" y="3763"/>
                  <a:ext cx="684"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endParaRPr lang="en-US" sz="1800"/>
                </a:p>
              </p:txBody>
            </p:sp>
            <p:sp>
              <p:nvSpPr>
                <p:cNvPr id="459915" name="Rectangle 139"/>
                <p:cNvSpPr>
                  <a:spLocks noChangeArrowheads="1"/>
                </p:cNvSpPr>
                <p:nvPr/>
              </p:nvSpPr>
              <p:spPr bwMode="auto">
                <a:xfrm>
                  <a:off x="1065" y="3763"/>
                  <a:ext cx="770" cy="480"/>
                </a:xfrm>
                <a:prstGeom prst="rect">
                  <a:avLst/>
                </a:prstGeom>
                <a:noFill/>
                <a:ln w="7">
                  <a:solidFill>
                    <a:srgbClr val="A0A0A0"/>
                  </a:solidFill>
                  <a:miter lim="800000"/>
                  <a:headEnd/>
                  <a:tailEnd/>
                </a:ln>
                <a:effectLst/>
              </p:spPr>
              <p:txBody>
                <a:bodyPr/>
                <a:lstStyle/>
                <a:p>
                  <a:endParaRPr lang="en-US"/>
                </a:p>
              </p:txBody>
            </p:sp>
          </p:grpSp>
          <p:grpSp>
            <p:nvGrpSpPr>
              <p:cNvPr id="459926" name="Group 140"/>
              <p:cNvGrpSpPr>
                <a:grpSpLocks/>
              </p:cNvGrpSpPr>
              <p:nvPr/>
            </p:nvGrpSpPr>
            <p:grpSpPr bwMode="auto">
              <a:xfrm>
                <a:off x="1835" y="3763"/>
                <a:ext cx="698" cy="480"/>
                <a:chOff x="1835" y="3763"/>
                <a:chExt cx="698" cy="480"/>
              </a:xfrm>
            </p:grpSpPr>
            <p:sp>
              <p:nvSpPr>
                <p:cNvPr id="459917" name="Rectangle 141"/>
                <p:cNvSpPr>
                  <a:spLocks noChangeArrowheads="1"/>
                </p:cNvSpPr>
                <p:nvPr/>
              </p:nvSpPr>
              <p:spPr bwMode="auto">
                <a:xfrm>
                  <a:off x="1878" y="3763"/>
                  <a:ext cx="612" cy="480"/>
                </a:xfrm>
                <a:prstGeom prst="rect">
                  <a:avLst/>
                </a:prstGeom>
                <a:noFill/>
                <a:ln w="9525">
                  <a:noFill/>
                  <a:miter lim="800000"/>
                  <a:headEnd/>
                  <a:tailEnd/>
                </a:ln>
                <a:effectLst/>
              </p:spPr>
              <p:txBody>
                <a:bodyPr/>
                <a:lstStyle/>
                <a:p>
                  <a:pPr algn="ctr"/>
                  <a:r>
                    <a:rPr lang="en-US" sz="1800">
                      <a:cs typeface="Times New Roman" pitchFamily="18" charset="0"/>
                    </a:rPr>
                    <a:t> </a:t>
                  </a:r>
                </a:p>
                <a:p>
                  <a:pPr algn="ctr"/>
                  <a:endParaRPr lang="en-US" sz="1800"/>
                </a:p>
              </p:txBody>
            </p:sp>
            <p:sp>
              <p:nvSpPr>
                <p:cNvPr id="459918" name="Rectangle 142"/>
                <p:cNvSpPr>
                  <a:spLocks noChangeArrowheads="1"/>
                </p:cNvSpPr>
                <p:nvPr/>
              </p:nvSpPr>
              <p:spPr bwMode="auto">
                <a:xfrm>
                  <a:off x="1835" y="3763"/>
                  <a:ext cx="698" cy="480"/>
                </a:xfrm>
                <a:prstGeom prst="rect">
                  <a:avLst/>
                </a:prstGeom>
                <a:noFill/>
                <a:ln w="7">
                  <a:solidFill>
                    <a:srgbClr val="A0A0A0"/>
                  </a:solidFill>
                  <a:miter lim="800000"/>
                  <a:headEnd/>
                  <a:tailEnd/>
                </a:ln>
                <a:effectLst/>
              </p:spPr>
              <p:txBody>
                <a:bodyPr/>
                <a:lstStyle/>
                <a:p>
                  <a:endParaRPr lang="en-US"/>
                </a:p>
              </p:txBody>
            </p:sp>
          </p:grpSp>
          <p:grpSp>
            <p:nvGrpSpPr>
              <p:cNvPr id="459927" name="Group 143"/>
              <p:cNvGrpSpPr>
                <a:grpSpLocks/>
              </p:cNvGrpSpPr>
              <p:nvPr/>
            </p:nvGrpSpPr>
            <p:grpSpPr bwMode="auto">
              <a:xfrm>
                <a:off x="2533" y="3763"/>
                <a:ext cx="734" cy="480"/>
                <a:chOff x="2533" y="3763"/>
                <a:chExt cx="734" cy="480"/>
              </a:xfrm>
            </p:grpSpPr>
            <p:sp>
              <p:nvSpPr>
                <p:cNvPr id="459920" name="Rectangle 144"/>
                <p:cNvSpPr>
                  <a:spLocks noChangeArrowheads="1"/>
                </p:cNvSpPr>
                <p:nvPr/>
              </p:nvSpPr>
              <p:spPr bwMode="auto">
                <a:xfrm>
                  <a:off x="2576" y="3763"/>
                  <a:ext cx="648" cy="480"/>
                </a:xfrm>
                <a:prstGeom prst="rect">
                  <a:avLst/>
                </a:prstGeom>
                <a:noFill/>
                <a:ln w="9525">
                  <a:noFill/>
                  <a:miter lim="800000"/>
                  <a:headEnd/>
                  <a:tailEnd/>
                </a:ln>
                <a:effectLst/>
              </p:spPr>
              <p:txBody>
                <a:bodyPr/>
                <a:lstStyle/>
                <a:p>
                  <a:pPr algn="ctr"/>
                  <a:r>
                    <a:rPr lang="en-US" sz="1800" b="1">
                      <a:cs typeface="Times New Roman" pitchFamily="18" charset="0"/>
                    </a:rPr>
                    <a:t>498</a:t>
                  </a:r>
                  <a:endParaRPr lang="en-US" sz="1800">
                    <a:cs typeface="Times New Roman" pitchFamily="18" charset="0"/>
                  </a:endParaRPr>
                </a:p>
                <a:p>
                  <a:pPr algn="ctr"/>
                  <a:endParaRPr lang="en-US" sz="1800"/>
                </a:p>
              </p:txBody>
            </p:sp>
            <p:sp>
              <p:nvSpPr>
                <p:cNvPr id="459921" name="Rectangle 145"/>
                <p:cNvSpPr>
                  <a:spLocks noChangeArrowheads="1"/>
                </p:cNvSpPr>
                <p:nvPr/>
              </p:nvSpPr>
              <p:spPr bwMode="auto">
                <a:xfrm>
                  <a:off x="2533" y="3763"/>
                  <a:ext cx="734" cy="480"/>
                </a:xfrm>
                <a:prstGeom prst="rect">
                  <a:avLst/>
                </a:prstGeom>
                <a:noFill/>
                <a:ln w="7">
                  <a:solidFill>
                    <a:srgbClr val="A0A0A0"/>
                  </a:solidFill>
                  <a:miter lim="800000"/>
                  <a:headEnd/>
                  <a:tailEnd/>
                </a:ln>
                <a:effectLst/>
              </p:spPr>
              <p:txBody>
                <a:bodyPr/>
                <a:lstStyle/>
                <a:p>
                  <a:endParaRPr lang="en-US"/>
                </a:p>
              </p:txBody>
            </p:sp>
          </p:grpSp>
          <p:grpSp>
            <p:nvGrpSpPr>
              <p:cNvPr id="459928" name="Group 146"/>
              <p:cNvGrpSpPr>
                <a:grpSpLocks/>
              </p:cNvGrpSpPr>
              <p:nvPr/>
            </p:nvGrpSpPr>
            <p:grpSpPr bwMode="auto">
              <a:xfrm>
                <a:off x="3267" y="3763"/>
                <a:ext cx="770" cy="480"/>
                <a:chOff x="3267" y="3763"/>
                <a:chExt cx="770" cy="480"/>
              </a:xfrm>
            </p:grpSpPr>
            <p:sp>
              <p:nvSpPr>
                <p:cNvPr id="459923" name="Rectangle 147"/>
                <p:cNvSpPr>
                  <a:spLocks noChangeArrowheads="1"/>
                </p:cNvSpPr>
                <p:nvPr/>
              </p:nvSpPr>
              <p:spPr bwMode="auto">
                <a:xfrm>
                  <a:off x="3310" y="3763"/>
                  <a:ext cx="684" cy="480"/>
                </a:xfrm>
                <a:prstGeom prst="rect">
                  <a:avLst/>
                </a:prstGeom>
                <a:noFill/>
                <a:ln w="9525">
                  <a:noFill/>
                  <a:miter lim="800000"/>
                  <a:headEnd/>
                  <a:tailEnd/>
                </a:ln>
                <a:effectLst/>
              </p:spPr>
              <p:txBody>
                <a:bodyPr/>
                <a:lstStyle/>
                <a:p>
                  <a:pPr algn="ctr"/>
                  <a:r>
                    <a:rPr lang="en-US" sz="1800" b="1">
                      <a:cs typeface="Times New Roman" pitchFamily="18" charset="0"/>
                    </a:rPr>
                    <a:t>434</a:t>
                  </a:r>
                  <a:endParaRPr lang="en-US" sz="1800">
                    <a:cs typeface="Times New Roman" pitchFamily="18" charset="0"/>
                  </a:endParaRPr>
                </a:p>
                <a:p>
                  <a:pPr algn="ctr"/>
                  <a:endParaRPr lang="en-US" sz="1800"/>
                </a:p>
              </p:txBody>
            </p:sp>
            <p:sp>
              <p:nvSpPr>
                <p:cNvPr id="459924" name="Rectangle 148"/>
                <p:cNvSpPr>
                  <a:spLocks noChangeArrowheads="1"/>
                </p:cNvSpPr>
                <p:nvPr/>
              </p:nvSpPr>
              <p:spPr bwMode="auto">
                <a:xfrm>
                  <a:off x="3267" y="3763"/>
                  <a:ext cx="770" cy="480"/>
                </a:xfrm>
                <a:prstGeom prst="rect">
                  <a:avLst/>
                </a:prstGeom>
                <a:noFill/>
                <a:ln w="7">
                  <a:solidFill>
                    <a:srgbClr val="A0A0A0"/>
                  </a:solidFill>
                  <a:miter lim="800000"/>
                  <a:headEnd/>
                  <a:tailEnd/>
                </a:ln>
                <a:effectLst/>
              </p:spPr>
              <p:txBody>
                <a:bodyPr/>
                <a:lstStyle/>
                <a:p>
                  <a:endParaRPr lang="en-US"/>
                </a:p>
              </p:txBody>
            </p:sp>
          </p:grpSp>
        </p:grpSp>
        <p:sp>
          <p:nvSpPr>
            <p:cNvPr id="459925" name="Rectangle 149"/>
            <p:cNvSpPr>
              <a:spLocks noChangeArrowheads="1"/>
            </p:cNvSpPr>
            <p:nvPr/>
          </p:nvSpPr>
          <p:spPr bwMode="auto">
            <a:xfrm>
              <a:off x="-3" y="-3"/>
              <a:ext cx="4043" cy="4249"/>
            </a:xfrm>
            <a:prstGeom prst="rect">
              <a:avLst/>
            </a:prstGeom>
            <a:noFill/>
            <a:ln w="11112">
              <a:solidFill>
                <a:srgbClr val="A0A0A0"/>
              </a:solidFill>
              <a:miter lim="800000"/>
              <a:headEnd/>
              <a:tailEnd/>
            </a:ln>
            <a:effectLst/>
          </p:spPr>
          <p:txBody>
            <a:bodyPr/>
            <a:lstStyle/>
            <a:p>
              <a:endParaRPr lang="en-US"/>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457200" y="685800"/>
            <a:ext cx="8229600" cy="1066800"/>
          </a:xfrm>
        </p:spPr>
        <p:txBody>
          <a:bodyPr anchor="ctr"/>
          <a:lstStyle/>
          <a:p>
            <a:r>
              <a:rPr lang="en-US" smtClean="0">
                <a:ea typeface="ＭＳ Ｐゴシック" pitchFamily="34" charset="-128"/>
              </a:rPr>
              <a:t>AEPS 4 Volume Set</a:t>
            </a:r>
          </a:p>
        </p:txBody>
      </p:sp>
      <p:sp>
        <p:nvSpPr>
          <p:cNvPr id="649219" name="Rectangle 3"/>
          <p:cNvSpPr>
            <a:spLocks noChangeArrowheads="1"/>
          </p:cNvSpPr>
          <p:nvPr/>
        </p:nvSpPr>
        <p:spPr bwMode="auto">
          <a:xfrm>
            <a:off x="0" y="2370138"/>
            <a:ext cx="9144000" cy="0"/>
          </a:xfrm>
          <a:prstGeom prst="rect">
            <a:avLst/>
          </a:prstGeom>
          <a:noFill/>
          <a:ln w="9525">
            <a:noFill/>
            <a:miter lim="800000"/>
            <a:headEnd/>
            <a:tailEnd/>
          </a:ln>
        </p:spPr>
        <p:txBody>
          <a:bodyPr>
            <a:spAutoFit/>
          </a:bodyPr>
          <a:lstStyle/>
          <a:p>
            <a:pPr defTabSz="914400" eaLnBrk="0" hangingPunct="0"/>
            <a:endParaRPr lang="en-US" sz="2400">
              <a:latin typeface="Times New Roman" pitchFamily="18" charset="0"/>
            </a:endParaRPr>
          </a:p>
        </p:txBody>
      </p:sp>
      <p:grpSp>
        <p:nvGrpSpPr>
          <p:cNvPr id="2" name="Group 7"/>
          <p:cNvGrpSpPr>
            <a:grpSpLocks/>
          </p:cNvGrpSpPr>
          <p:nvPr/>
        </p:nvGrpSpPr>
        <p:grpSpPr bwMode="auto">
          <a:xfrm>
            <a:off x="2979738" y="2370138"/>
            <a:ext cx="3184525" cy="2119312"/>
            <a:chOff x="0" y="0"/>
            <a:chExt cx="2006" cy="1335"/>
          </a:xfrm>
        </p:grpSpPr>
        <p:sp>
          <p:nvSpPr>
            <p:cNvPr id="649221" name="Rectangle 6"/>
            <p:cNvSpPr>
              <a:spLocks noChangeArrowheads="1"/>
            </p:cNvSpPr>
            <p:nvPr/>
          </p:nvSpPr>
          <p:spPr bwMode="auto">
            <a:xfrm>
              <a:off x="0" y="0"/>
              <a:ext cx="2006" cy="1335"/>
            </a:xfrm>
            <a:prstGeom prst="rect">
              <a:avLst/>
            </a:prstGeom>
            <a:solidFill>
              <a:srgbClr val="FFFFFF"/>
            </a:solidFill>
            <a:ln w="9525">
              <a:noFill/>
              <a:miter lim="800000"/>
              <a:headEnd/>
              <a:tailEnd/>
            </a:ln>
          </p:spPr>
          <p:txBody>
            <a:bodyPr/>
            <a:lstStyle/>
            <a:p>
              <a:pPr defTabSz="914400" eaLnBrk="0" hangingPunct="0"/>
              <a:endParaRPr lang="en-US" sz="2400">
                <a:latin typeface="Times New Roman" pitchFamily="18" charset="0"/>
              </a:endParaRPr>
            </a:p>
          </p:txBody>
        </p:sp>
        <p:sp>
          <p:nvSpPr>
            <p:cNvPr id="649222" name="Rectangle 4"/>
            <p:cNvSpPr>
              <a:spLocks noChangeArrowheads="1"/>
            </p:cNvSpPr>
            <p:nvPr/>
          </p:nvSpPr>
          <p:spPr bwMode="auto">
            <a:xfrm>
              <a:off x="0" y="0"/>
              <a:ext cx="2006" cy="1335"/>
            </a:xfrm>
            <a:prstGeom prst="rect">
              <a:avLst/>
            </a:prstGeom>
            <a:solidFill>
              <a:srgbClr val="FFFFFF"/>
            </a:solidFill>
            <a:ln w="9525">
              <a:noFill/>
              <a:miter lim="800000"/>
              <a:headEnd/>
              <a:tailEnd/>
            </a:ln>
          </p:spPr>
          <p:txBody>
            <a:bodyPr/>
            <a:lstStyle/>
            <a:p>
              <a:pPr defTabSz="914400" eaLnBrk="0" hangingPunct="0"/>
              <a:r>
                <a:rPr lang="en-US" sz="1000" b="1">
                  <a:latin typeface="Verdana" pitchFamily="34" charset="0"/>
                </a:rPr>
                <a:t>  </a:t>
              </a:r>
              <a:r>
                <a:rPr lang="en-US" sz="11300" b="1">
                  <a:latin typeface="Verdana" pitchFamily="34" charset="0"/>
                </a:rPr>
                <a:t> </a:t>
              </a:r>
              <a:r>
                <a:rPr lang="en-US" sz="1000" b="1">
                  <a:latin typeface="Verdana" pitchFamily="34" charset="0"/>
                </a:rPr>
                <a:t>                                                           </a:t>
              </a:r>
              <a:endParaRPr lang="en-US" sz="600">
                <a:latin typeface="Times New Roman" pitchFamily="18" charset="0"/>
              </a:endParaRPr>
            </a:p>
            <a:p>
              <a:pPr defTabSz="914400" eaLnBrk="0" hangingPunct="0"/>
              <a:endParaRPr lang="en-US" sz="1000" b="1">
                <a:latin typeface="Verdana" pitchFamily="34" charset="0"/>
              </a:endParaRPr>
            </a:p>
          </p:txBody>
        </p:sp>
      </p:grpSp>
      <p:pic>
        <p:nvPicPr>
          <p:cNvPr id="649223" name="Picture 5" descr="AEPS®"/>
          <p:cNvPicPr>
            <a:picLocks noChangeAspect="1" noChangeArrowheads="1"/>
          </p:cNvPicPr>
          <p:nvPr/>
        </p:nvPicPr>
        <p:blipFill>
          <a:blip r:embed="rId3" cstate="print"/>
          <a:srcRect/>
          <a:stretch>
            <a:fillRect/>
          </a:stretch>
        </p:blipFill>
        <p:spPr bwMode="auto">
          <a:xfrm>
            <a:off x="1981200" y="1905000"/>
            <a:ext cx="5181600" cy="3614738"/>
          </a:xfrm>
          <a:prstGeom prst="rect">
            <a:avLst/>
          </a:prstGeom>
          <a:noFill/>
          <a:ln w="9525">
            <a:noFill/>
            <a:miter lim="800000"/>
            <a:headEnd/>
            <a:tailEnd/>
          </a:ln>
        </p:spPr>
      </p:pic>
      <p:sp>
        <p:nvSpPr>
          <p:cNvPr id="649224" name="Text Box 8"/>
          <p:cNvSpPr txBox="1">
            <a:spLocks noChangeArrowheads="1"/>
          </p:cNvSpPr>
          <p:nvPr/>
        </p:nvSpPr>
        <p:spPr bwMode="auto">
          <a:xfrm>
            <a:off x="609600" y="5715000"/>
            <a:ext cx="8001000" cy="396875"/>
          </a:xfrm>
          <a:prstGeom prst="rect">
            <a:avLst/>
          </a:prstGeom>
          <a:noFill/>
          <a:ln w="9525">
            <a:noFill/>
            <a:miter lim="800000"/>
            <a:headEnd/>
            <a:tailEnd/>
          </a:ln>
        </p:spPr>
        <p:txBody>
          <a:bodyPr>
            <a:spAutoFit/>
          </a:bodyPr>
          <a:lstStyle/>
          <a:p>
            <a:pPr defTabSz="914400" eaLnBrk="0" hangingPunct="0">
              <a:spcBef>
                <a:spcPct val="50000"/>
              </a:spcBef>
            </a:pPr>
            <a:r>
              <a:rPr lang="en-US" sz="2000">
                <a:latin typeface="Times New Roman" pitchFamily="18" charset="0"/>
              </a:rPr>
              <a:t>http://www.brookespublishing.com/store/books/bricker-aeps/index.htm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r>
              <a:rPr lang="en-US"/>
              <a:t>Numerical Scores using AEPS Protocols</a:t>
            </a:r>
          </a:p>
        </p:txBody>
      </p:sp>
      <p:sp>
        <p:nvSpPr>
          <p:cNvPr id="305155" name="Rectangle 3"/>
          <p:cNvSpPr>
            <a:spLocks noGrp="1" noChangeArrowheads="1"/>
          </p:cNvSpPr>
          <p:nvPr>
            <p:ph idx="1"/>
          </p:nvPr>
        </p:nvSpPr>
        <p:spPr/>
        <p:txBody>
          <a:bodyPr/>
          <a:lstStyle/>
          <a:p>
            <a:endParaRPr lang="en-US"/>
          </a:p>
        </p:txBody>
      </p:sp>
      <p:pic>
        <p:nvPicPr>
          <p:cNvPr id="305156" name="Picture 4"/>
          <p:cNvPicPr>
            <a:picLocks noChangeAspect="1" noChangeArrowheads="1"/>
          </p:cNvPicPr>
          <p:nvPr/>
        </p:nvPicPr>
        <p:blipFill>
          <a:blip r:embed="rId3" cstate="print"/>
          <a:srcRect/>
          <a:stretch>
            <a:fillRect/>
          </a:stretch>
        </p:blipFill>
        <p:spPr bwMode="auto">
          <a:xfrm>
            <a:off x="1066800" y="2133600"/>
            <a:ext cx="7772400" cy="412908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Graphing</a:t>
            </a:r>
          </a:p>
        </p:txBody>
      </p:sp>
      <p:pic>
        <p:nvPicPr>
          <p:cNvPr id="307203" name="Picture 3"/>
          <p:cNvPicPr>
            <a:picLocks noChangeAspect="1" noChangeArrowheads="1"/>
          </p:cNvPicPr>
          <p:nvPr/>
        </p:nvPicPr>
        <p:blipFill>
          <a:blip r:embed="rId3" cstate="print"/>
          <a:srcRect/>
          <a:stretch>
            <a:fillRect/>
          </a:stretch>
        </p:blipFill>
        <p:spPr bwMode="auto">
          <a:xfrm>
            <a:off x="1295400" y="2514600"/>
            <a:ext cx="7181850" cy="35528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Child Progress Record</a:t>
            </a:r>
          </a:p>
        </p:txBody>
      </p:sp>
      <p:pic>
        <p:nvPicPr>
          <p:cNvPr id="309251" name="Picture 3"/>
          <p:cNvPicPr>
            <a:picLocks noChangeAspect="1" noChangeArrowheads="1"/>
          </p:cNvPicPr>
          <p:nvPr/>
        </p:nvPicPr>
        <p:blipFill>
          <a:blip r:embed="rId3" cstate="print"/>
          <a:srcRect/>
          <a:stretch>
            <a:fillRect/>
          </a:stretch>
        </p:blipFill>
        <p:spPr bwMode="auto">
          <a:xfrm>
            <a:off x="1066800" y="2133600"/>
            <a:ext cx="7772400" cy="35496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Using AEPS Narrative Info</a:t>
            </a:r>
          </a:p>
        </p:txBody>
      </p:sp>
      <p:pic>
        <p:nvPicPr>
          <p:cNvPr id="311300" name="Picture 4"/>
          <p:cNvPicPr>
            <a:picLocks noChangeAspect="1" noChangeArrowheads="1"/>
          </p:cNvPicPr>
          <p:nvPr/>
        </p:nvPicPr>
        <p:blipFill>
          <a:blip r:embed="rId3" cstate="print"/>
          <a:srcRect/>
          <a:stretch>
            <a:fillRect/>
          </a:stretch>
        </p:blipFill>
        <p:spPr bwMode="auto">
          <a:xfrm>
            <a:off x="914400" y="1752600"/>
            <a:ext cx="7772400" cy="46482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a:t>AEPS</a:t>
            </a:r>
            <a:r>
              <a:rPr lang="en-US">
                <a:cs typeface="Times New Roman" pitchFamily="18" charset="0"/>
              </a:rPr>
              <a:t> Eligibility Cutoff Scores</a:t>
            </a:r>
          </a:p>
        </p:txBody>
      </p:sp>
      <p:sp>
        <p:nvSpPr>
          <p:cNvPr id="429059" name="Rectangle 3"/>
          <p:cNvSpPr>
            <a:spLocks noGrp="1" noChangeArrowheads="1"/>
          </p:cNvSpPr>
          <p:nvPr>
            <p:ph idx="1"/>
          </p:nvPr>
        </p:nvSpPr>
        <p:spPr/>
        <p:txBody>
          <a:bodyPr/>
          <a:lstStyle/>
          <a:p>
            <a:pPr>
              <a:spcBef>
                <a:spcPct val="0"/>
              </a:spcBef>
              <a:buFontTx/>
              <a:buNone/>
            </a:pPr>
            <a:r>
              <a:rPr lang="en-US"/>
              <a:t>Appendix F of Vol. 1 pg. 299</a:t>
            </a:r>
          </a:p>
          <a:p>
            <a:pPr lvl="1"/>
            <a:r>
              <a:rPr lang="en-US"/>
              <a:t>Bricker, D., Yovanoff, P., Capt, B., &amp; Allen, D. (2003). Use of a curriculum-based measure to corroborate eligibility decisions. </a:t>
            </a:r>
            <a:r>
              <a:rPr lang="en-US" i="1"/>
              <a:t>Journal of Early Intervention, 26(1)</a:t>
            </a:r>
            <a:r>
              <a:rPr lang="en-US"/>
              <a:t>, 20-30. </a:t>
            </a:r>
          </a:p>
          <a:p>
            <a:pPr lvl="1"/>
            <a:r>
              <a:rPr lang="en-US"/>
              <a:t>Overall Only</a:t>
            </a:r>
          </a:p>
          <a:p>
            <a:pPr lvl="1"/>
            <a:r>
              <a:rPr lang="en-US"/>
              <a:t>Goals Only </a:t>
            </a:r>
          </a:p>
          <a:p>
            <a:pPr lvl="1"/>
            <a:r>
              <a:rPr lang="en-US"/>
              <a:t>Scores of 2 or 0 Only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fontScale="90000"/>
          </a:bodyPr>
          <a:lstStyle/>
          <a:p>
            <a:r>
              <a:rPr lang="en-US" sz="4000"/>
              <a:t>AEPS</a:t>
            </a:r>
            <a:r>
              <a:rPr lang="en-US" sz="4000">
                <a:cs typeface="Times New Roman" pitchFamily="18" charset="0"/>
              </a:rPr>
              <a:t> Eligibility Cutoff Scores Continued</a:t>
            </a:r>
          </a:p>
        </p:txBody>
      </p:sp>
      <p:sp>
        <p:nvSpPr>
          <p:cNvPr id="431107" name="Rectangle 3"/>
          <p:cNvSpPr>
            <a:spLocks noGrp="1" noChangeArrowheads="1"/>
          </p:cNvSpPr>
          <p:nvPr>
            <p:ph idx="1"/>
          </p:nvPr>
        </p:nvSpPr>
        <p:spPr>
          <a:xfrm>
            <a:off x="685800" y="1981200"/>
            <a:ext cx="7772400" cy="4343400"/>
          </a:xfrm>
        </p:spPr>
        <p:txBody>
          <a:bodyPr/>
          <a:lstStyle/>
          <a:p>
            <a:r>
              <a:rPr lang="en-US"/>
              <a:t>AEPSi</a:t>
            </a:r>
          </a:p>
          <a:p>
            <a:pPr lvl="1"/>
            <a:r>
              <a:rPr lang="en-US"/>
              <a:t>Cutoff scores by area (both levels)</a:t>
            </a:r>
          </a:p>
          <a:p>
            <a:pPr lvl="1"/>
            <a:r>
              <a:rPr lang="en-US"/>
              <a:t>Cutoff scores by 3 month intervals (level I)</a:t>
            </a:r>
          </a:p>
          <a:p>
            <a:pPr lvl="1"/>
            <a:r>
              <a:rPr lang="en-US"/>
              <a:t>Cutoff scores by 6 month intervals (level II)</a:t>
            </a:r>
          </a:p>
          <a:p>
            <a:r>
              <a:rPr lang="en-US"/>
              <a:t>Paper pencil</a:t>
            </a:r>
          </a:p>
          <a:p>
            <a:pPr lvl="1"/>
            <a:r>
              <a:rPr lang="en-US"/>
              <a:t>Replacement to Appendix F (forthcoming)</a:t>
            </a:r>
          </a:p>
          <a:p>
            <a:pPr lvl="1"/>
            <a:r>
              <a:rPr lang="en-US"/>
              <a:t>Paper on using the AEPS for eligibility (forthcoming)</a:t>
            </a:r>
          </a:p>
          <a:p>
            <a:pPr lvl="1"/>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533400" y="609600"/>
            <a:ext cx="8229600" cy="1143000"/>
          </a:xfrm>
        </p:spPr>
        <p:txBody>
          <a:bodyPr>
            <a:normAutofit fontScale="90000"/>
          </a:bodyPr>
          <a:lstStyle/>
          <a:p>
            <a:r>
              <a:rPr lang="en-US"/>
              <a:t>Determining Eligibility for</a:t>
            </a:r>
            <a:br>
              <a:rPr lang="en-US"/>
            </a:br>
            <a:r>
              <a:rPr lang="en-US"/>
              <a:t>First Steps</a:t>
            </a:r>
          </a:p>
        </p:txBody>
      </p:sp>
      <p:sp>
        <p:nvSpPr>
          <p:cNvPr id="488451" name="Rectangle 3"/>
          <p:cNvSpPr>
            <a:spLocks noGrp="1" noChangeArrowheads="1"/>
          </p:cNvSpPr>
          <p:nvPr>
            <p:ph idx="1"/>
          </p:nvPr>
        </p:nvSpPr>
        <p:spPr>
          <a:xfrm>
            <a:off x="685800" y="2133600"/>
            <a:ext cx="7772400" cy="4114800"/>
          </a:xfrm>
        </p:spPr>
        <p:txBody>
          <a:bodyPr/>
          <a:lstStyle/>
          <a:p>
            <a:r>
              <a:rPr lang="en-US">
                <a:cs typeface="Times New Roman" pitchFamily="18" charset="0"/>
              </a:rPr>
              <a:t>Step One: Select Appropriate Level of the AEPS</a:t>
            </a:r>
            <a:r>
              <a:rPr lang="en-US" baseline="30000">
                <a:cs typeface="Times New Roman" pitchFamily="18" charset="0"/>
              </a:rPr>
              <a:t>®</a:t>
            </a:r>
            <a:r>
              <a:rPr lang="en-US">
                <a:cs typeface="Times New Roman" pitchFamily="18" charset="0"/>
              </a:rPr>
              <a:t> Test to Administer and Score</a:t>
            </a:r>
            <a:r>
              <a:rPr lang="en-US"/>
              <a:t> </a:t>
            </a:r>
          </a:p>
          <a:p>
            <a:r>
              <a:rPr lang="en-US">
                <a:cs typeface="Times New Roman" pitchFamily="18" charset="0"/>
              </a:rPr>
              <a:t>Step Two: Administer and Score the Chosen Level of the AEPS</a:t>
            </a:r>
            <a:r>
              <a:rPr lang="en-US" baseline="30000">
                <a:cs typeface="Times New Roman" pitchFamily="18" charset="0"/>
              </a:rPr>
              <a:t>®</a:t>
            </a:r>
            <a:r>
              <a:rPr lang="en-US">
                <a:cs typeface="Times New Roman" pitchFamily="18" charset="0"/>
              </a:rPr>
              <a:t> Test</a:t>
            </a:r>
            <a:r>
              <a:rPr lang="en-US"/>
              <a:t> </a:t>
            </a:r>
          </a:p>
          <a:p>
            <a:r>
              <a:rPr lang="en-US">
                <a:cs typeface="Times New Roman" pitchFamily="18" charset="0"/>
              </a:rPr>
              <a:t>Step Three: Calculate Area Goal Scores</a:t>
            </a:r>
            <a:r>
              <a:rPr lang="en-US"/>
              <a:t> </a:t>
            </a:r>
          </a:p>
          <a:p>
            <a:r>
              <a:rPr lang="en-US">
                <a:cs typeface="Times New Roman" pitchFamily="18" charset="0"/>
              </a:rPr>
              <a:t>Step Four: Determine Eligibility Status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Interpreting</a:t>
            </a:r>
          </a:p>
        </p:txBody>
      </p:sp>
      <p:sp>
        <p:nvSpPr>
          <p:cNvPr id="478211" name="Rectangle 3"/>
          <p:cNvSpPr>
            <a:spLocks noGrp="1" noChangeArrowheads="1"/>
          </p:cNvSpPr>
          <p:nvPr>
            <p:ph idx="1"/>
          </p:nvPr>
        </p:nvSpPr>
        <p:spPr/>
        <p:txBody>
          <a:bodyPr/>
          <a:lstStyle/>
          <a:p>
            <a:pPr marL="609600" indent="-609600">
              <a:buFontTx/>
              <a:buAutoNum type="arabicPeriod"/>
            </a:pPr>
            <a:r>
              <a:rPr lang="en-US">
                <a:cs typeface="Times New Roman" pitchFamily="18" charset="0"/>
              </a:rPr>
              <a:t>Summarize data</a:t>
            </a:r>
          </a:p>
          <a:p>
            <a:pPr marL="609600" indent="-609600">
              <a:buFontTx/>
              <a:buAutoNum type="arabicPeriod"/>
            </a:pPr>
            <a:r>
              <a:rPr lang="en-US">
                <a:cs typeface="Times New Roman" pitchFamily="18" charset="0"/>
              </a:rPr>
              <a:t>Make comparisons</a:t>
            </a:r>
          </a:p>
          <a:p>
            <a:pPr marL="609600" indent="-609600">
              <a:buFontTx/>
              <a:buAutoNum type="arabicPeriod"/>
            </a:pPr>
            <a:r>
              <a:rPr lang="en-US">
                <a:cs typeface="Times New Roman" pitchFamily="18" charset="0"/>
              </a:rPr>
              <a:t>Consider related factors</a:t>
            </a:r>
          </a:p>
          <a:p>
            <a:pPr marL="609600" indent="-609600">
              <a:buFontTx/>
              <a:buAutoNum type="arabicPeriod"/>
            </a:pPr>
            <a:r>
              <a:rPr lang="en-US">
                <a:cs typeface="Times New Roman" pitchFamily="18" charset="0"/>
              </a:rPr>
              <a:t>Make decisions and share findings</a:t>
            </a:r>
            <a:r>
              <a:rPr lang="en-US"/>
              <a:t> </a:t>
            </a:r>
          </a:p>
        </p:txBody>
      </p:sp>
      <p:grpSp>
        <p:nvGrpSpPr>
          <p:cNvPr id="2" name="Group 4"/>
          <p:cNvGrpSpPr>
            <a:grpSpLocks/>
          </p:cNvGrpSpPr>
          <p:nvPr/>
        </p:nvGrpSpPr>
        <p:grpSpPr bwMode="auto">
          <a:xfrm>
            <a:off x="7467600" y="2133600"/>
            <a:ext cx="1127125" cy="2824163"/>
            <a:chOff x="4368" y="476"/>
            <a:chExt cx="710" cy="1779"/>
          </a:xfrm>
        </p:grpSpPr>
        <p:sp>
          <p:nvSpPr>
            <p:cNvPr id="478213" name="Freeform 5"/>
            <p:cNvSpPr>
              <a:spLocks/>
            </p:cNvSpPr>
            <p:nvPr/>
          </p:nvSpPr>
          <p:spPr bwMode="auto">
            <a:xfrm>
              <a:off x="4549" y="546"/>
              <a:ext cx="416" cy="407"/>
            </a:xfrm>
            <a:custGeom>
              <a:avLst/>
              <a:gdLst/>
              <a:ahLst/>
              <a:cxnLst>
                <a:cxn ang="0">
                  <a:pos x="253" y="343"/>
                </a:cxn>
                <a:cxn ang="0">
                  <a:pos x="326" y="234"/>
                </a:cxn>
                <a:cxn ang="0">
                  <a:pos x="407" y="153"/>
                </a:cxn>
                <a:cxn ang="0">
                  <a:pos x="489" y="54"/>
                </a:cxn>
                <a:cxn ang="0">
                  <a:pos x="588" y="9"/>
                </a:cxn>
                <a:cxn ang="0">
                  <a:pos x="669" y="0"/>
                </a:cxn>
                <a:cxn ang="0">
                  <a:pos x="751" y="26"/>
                </a:cxn>
                <a:cxn ang="0">
                  <a:pos x="796" y="90"/>
                </a:cxn>
                <a:cxn ang="0">
                  <a:pos x="832" y="208"/>
                </a:cxn>
                <a:cxn ang="0">
                  <a:pos x="823" y="333"/>
                </a:cxn>
                <a:cxn ang="0">
                  <a:pos x="787" y="442"/>
                </a:cxn>
                <a:cxn ang="0">
                  <a:pos x="697" y="569"/>
                </a:cxn>
                <a:cxn ang="0">
                  <a:pos x="598" y="659"/>
                </a:cxn>
                <a:cxn ang="0">
                  <a:pos x="489" y="740"/>
                </a:cxn>
                <a:cxn ang="0">
                  <a:pos x="371" y="794"/>
                </a:cxn>
                <a:cxn ang="0">
                  <a:pos x="272" y="813"/>
                </a:cxn>
                <a:cxn ang="0">
                  <a:pos x="227" y="787"/>
                </a:cxn>
                <a:cxn ang="0">
                  <a:pos x="189" y="678"/>
                </a:cxn>
                <a:cxn ang="0">
                  <a:pos x="199" y="534"/>
                </a:cxn>
                <a:cxn ang="0">
                  <a:pos x="26" y="541"/>
                </a:cxn>
                <a:cxn ang="0">
                  <a:pos x="0" y="515"/>
                </a:cxn>
                <a:cxn ang="0">
                  <a:pos x="26" y="461"/>
                </a:cxn>
                <a:cxn ang="0">
                  <a:pos x="208" y="451"/>
                </a:cxn>
                <a:cxn ang="0">
                  <a:pos x="253" y="343"/>
                </a:cxn>
              </a:cxnLst>
              <a:rect l="0" t="0" r="r" b="b"/>
              <a:pathLst>
                <a:path w="832" h="813">
                  <a:moveTo>
                    <a:pt x="253" y="343"/>
                  </a:moveTo>
                  <a:lnTo>
                    <a:pt x="326" y="234"/>
                  </a:lnTo>
                  <a:lnTo>
                    <a:pt x="407" y="153"/>
                  </a:lnTo>
                  <a:lnTo>
                    <a:pt x="489" y="54"/>
                  </a:lnTo>
                  <a:lnTo>
                    <a:pt x="588" y="9"/>
                  </a:lnTo>
                  <a:lnTo>
                    <a:pt x="669" y="0"/>
                  </a:lnTo>
                  <a:lnTo>
                    <a:pt x="751" y="26"/>
                  </a:lnTo>
                  <a:lnTo>
                    <a:pt x="796" y="90"/>
                  </a:lnTo>
                  <a:lnTo>
                    <a:pt x="832" y="208"/>
                  </a:lnTo>
                  <a:lnTo>
                    <a:pt x="823" y="333"/>
                  </a:lnTo>
                  <a:lnTo>
                    <a:pt x="787" y="442"/>
                  </a:lnTo>
                  <a:lnTo>
                    <a:pt x="697" y="569"/>
                  </a:lnTo>
                  <a:lnTo>
                    <a:pt x="598" y="659"/>
                  </a:lnTo>
                  <a:lnTo>
                    <a:pt x="489" y="740"/>
                  </a:lnTo>
                  <a:lnTo>
                    <a:pt x="371" y="794"/>
                  </a:lnTo>
                  <a:lnTo>
                    <a:pt x="272" y="813"/>
                  </a:lnTo>
                  <a:lnTo>
                    <a:pt x="227" y="787"/>
                  </a:lnTo>
                  <a:lnTo>
                    <a:pt x="189" y="678"/>
                  </a:lnTo>
                  <a:lnTo>
                    <a:pt x="199" y="534"/>
                  </a:lnTo>
                  <a:lnTo>
                    <a:pt x="26" y="541"/>
                  </a:lnTo>
                  <a:lnTo>
                    <a:pt x="0" y="515"/>
                  </a:lnTo>
                  <a:lnTo>
                    <a:pt x="26" y="461"/>
                  </a:lnTo>
                  <a:lnTo>
                    <a:pt x="208" y="451"/>
                  </a:lnTo>
                  <a:lnTo>
                    <a:pt x="253" y="343"/>
                  </a:lnTo>
                  <a:close/>
                </a:path>
              </a:pathLst>
            </a:custGeom>
            <a:solidFill>
              <a:srgbClr val="666699"/>
            </a:solidFill>
            <a:ln w="9525">
              <a:noFill/>
              <a:round/>
              <a:headEnd/>
              <a:tailEnd/>
            </a:ln>
          </p:spPr>
          <p:txBody>
            <a:bodyPr/>
            <a:lstStyle/>
            <a:p>
              <a:endParaRPr lang="en-US"/>
            </a:p>
          </p:txBody>
        </p:sp>
        <p:sp>
          <p:nvSpPr>
            <p:cNvPr id="478214" name="Freeform 6"/>
            <p:cNvSpPr>
              <a:spLocks/>
            </p:cNvSpPr>
            <p:nvPr/>
          </p:nvSpPr>
          <p:spPr bwMode="auto">
            <a:xfrm>
              <a:off x="4526" y="975"/>
              <a:ext cx="289" cy="597"/>
            </a:xfrm>
            <a:custGeom>
              <a:avLst/>
              <a:gdLst/>
              <a:ahLst/>
              <a:cxnLst>
                <a:cxn ang="0">
                  <a:pos x="163" y="101"/>
                </a:cxn>
                <a:cxn ang="0">
                  <a:pos x="244" y="28"/>
                </a:cxn>
                <a:cxn ang="0">
                  <a:pos x="369" y="0"/>
                </a:cxn>
                <a:cxn ang="0">
                  <a:pos x="478" y="19"/>
                </a:cxn>
                <a:cxn ang="0">
                  <a:pos x="559" y="92"/>
                </a:cxn>
                <a:cxn ang="0">
                  <a:pos x="577" y="146"/>
                </a:cxn>
                <a:cxn ang="0">
                  <a:pos x="577" y="218"/>
                </a:cxn>
                <a:cxn ang="0">
                  <a:pos x="542" y="281"/>
                </a:cxn>
                <a:cxn ang="0">
                  <a:pos x="478" y="390"/>
                </a:cxn>
                <a:cxn ang="0">
                  <a:pos x="452" y="517"/>
                </a:cxn>
                <a:cxn ang="0">
                  <a:pos x="442" y="624"/>
                </a:cxn>
                <a:cxn ang="0">
                  <a:pos x="469" y="742"/>
                </a:cxn>
                <a:cxn ang="0">
                  <a:pos x="542" y="851"/>
                </a:cxn>
                <a:cxn ang="0">
                  <a:pos x="568" y="960"/>
                </a:cxn>
                <a:cxn ang="0">
                  <a:pos x="559" y="1059"/>
                </a:cxn>
                <a:cxn ang="0">
                  <a:pos x="506" y="1141"/>
                </a:cxn>
                <a:cxn ang="0">
                  <a:pos x="433" y="1186"/>
                </a:cxn>
                <a:cxn ang="0">
                  <a:pos x="343" y="1196"/>
                </a:cxn>
                <a:cxn ang="0">
                  <a:pos x="234" y="1196"/>
                </a:cxn>
                <a:cxn ang="0">
                  <a:pos x="154" y="1149"/>
                </a:cxn>
                <a:cxn ang="0">
                  <a:pos x="71" y="1014"/>
                </a:cxn>
                <a:cxn ang="0">
                  <a:pos x="18" y="896"/>
                </a:cxn>
                <a:cxn ang="0">
                  <a:pos x="0" y="716"/>
                </a:cxn>
                <a:cxn ang="0">
                  <a:pos x="18" y="553"/>
                </a:cxn>
                <a:cxn ang="0">
                  <a:pos x="54" y="381"/>
                </a:cxn>
                <a:cxn ang="0">
                  <a:pos x="109" y="208"/>
                </a:cxn>
                <a:cxn ang="0">
                  <a:pos x="163" y="101"/>
                </a:cxn>
              </a:cxnLst>
              <a:rect l="0" t="0" r="r" b="b"/>
              <a:pathLst>
                <a:path w="577" h="1196">
                  <a:moveTo>
                    <a:pt x="163" y="101"/>
                  </a:moveTo>
                  <a:lnTo>
                    <a:pt x="244" y="28"/>
                  </a:lnTo>
                  <a:lnTo>
                    <a:pt x="369" y="0"/>
                  </a:lnTo>
                  <a:lnTo>
                    <a:pt x="478" y="19"/>
                  </a:lnTo>
                  <a:lnTo>
                    <a:pt x="559" y="92"/>
                  </a:lnTo>
                  <a:lnTo>
                    <a:pt x="577" y="146"/>
                  </a:lnTo>
                  <a:lnTo>
                    <a:pt x="577" y="218"/>
                  </a:lnTo>
                  <a:lnTo>
                    <a:pt x="542" y="281"/>
                  </a:lnTo>
                  <a:lnTo>
                    <a:pt x="478" y="390"/>
                  </a:lnTo>
                  <a:lnTo>
                    <a:pt x="452" y="517"/>
                  </a:lnTo>
                  <a:lnTo>
                    <a:pt x="442" y="624"/>
                  </a:lnTo>
                  <a:lnTo>
                    <a:pt x="469" y="742"/>
                  </a:lnTo>
                  <a:lnTo>
                    <a:pt x="542" y="851"/>
                  </a:lnTo>
                  <a:lnTo>
                    <a:pt x="568" y="960"/>
                  </a:lnTo>
                  <a:lnTo>
                    <a:pt x="559" y="1059"/>
                  </a:lnTo>
                  <a:lnTo>
                    <a:pt x="506" y="1141"/>
                  </a:lnTo>
                  <a:lnTo>
                    <a:pt x="433" y="1186"/>
                  </a:lnTo>
                  <a:lnTo>
                    <a:pt x="343" y="1196"/>
                  </a:lnTo>
                  <a:lnTo>
                    <a:pt x="234" y="1196"/>
                  </a:lnTo>
                  <a:lnTo>
                    <a:pt x="154" y="1149"/>
                  </a:lnTo>
                  <a:lnTo>
                    <a:pt x="71" y="1014"/>
                  </a:lnTo>
                  <a:lnTo>
                    <a:pt x="18" y="896"/>
                  </a:lnTo>
                  <a:lnTo>
                    <a:pt x="0" y="716"/>
                  </a:lnTo>
                  <a:lnTo>
                    <a:pt x="18" y="553"/>
                  </a:lnTo>
                  <a:lnTo>
                    <a:pt x="54" y="381"/>
                  </a:lnTo>
                  <a:lnTo>
                    <a:pt x="109" y="208"/>
                  </a:lnTo>
                  <a:lnTo>
                    <a:pt x="163" y="101"/>
                  </a:lnTo>
                  <a:close/>
                </a:path>
              </a:pathLst>
            </a:custGeom>
            <a:solidFill>
              <a:srgbClr val="666699"/>
            </a:solidFill>
            <a:ln w="9525">
              <a:noFill/>
              <a:round/>
              <a:headEnd/>
              <a:tailEnd/>
            </a:ln>
          </p:spPr>
          <p:txBody>
            <a:bodyPr/>
            <a:lstStyle/>
            <a:p>
              <a:endParaRPr lang="en-US"/>
            </a:p>
          </p:txBody>
        </p:sp>
        <p:sp>
          <p:nvSpPr>
            <p:cNvPr id="478215" name="Freeform 7"/>
            <p:cNvSpPr>
              <a:spLocks/>
            </p:cNvSpPr>
            <p:nvPr/>
          </p:nvSpPr>
          <p:spPr bwMode="auto">
            <a:xfrm>
              <a:off x="4757" y="994"/>
              <a:ext cx="321" cy="538"/>
            </a:xfrm>
            <a:custGeom>
              <a:avLst/>
              <a:gdLst/>
              <a:ahLst/>
              <a:cxnLst>
                <a:cxn ang="0">
                  <a:pos x="0" y="53"/>
                </a:cxn>
                <a:cxn ang="0">
                  <a:pos x="8" y="8"/>
                </a:cxn>
                <a:cxn ang="0">
                  <a:pos x="107" y="0"/>
                </a:cxn>
                <a:cxn ang="0">
                  <a:pos x="162" y="45"/>
                </a:cxn>
                <a:cxn ang="0">
                  <a:pos x="244" y="162"/>
                </a:cxn>
                <a:cxn ang="0">
                  <a:pos x="351" y="315"/>
                </a:cxn>
                <a:cxn ang="0">
                  <a:pos x="450" y="424"/>
                </a:cxn>
                <a:cxn ang="0">
                  <a:pos x="632" y="623"/>
                </a:cxn>
                <a:cxn ang="0">
                  <a:pos x="641" y="668"/>
                </a:cxn>
                <a:cxn ang="0">
                  <a:pos x="604" y="696"/>
                </a:cxn>
                <a:cxn ang="0">
                  <a:pos x="514" y="731"/>
                </a:cxn>
                <a:cxn ang="0">
                  <a:pos x="388" y="759"/>
                </a:cxn>
                <a:cxn ang="0">
                  <a:pos x="235" y="769"/>
                </a:cxn>
                <a:cxn ang="0">
                  <a:pos x="180" y="776"/>
                </a:cxn>
                <a:cxn ang="0">
                  <a:pos x="162" y="814"/>
                </a:cxn>
                <a:cxn ang="0">
                  <a:pos x="197" y="876"/>
                </a:cxn>
                <a:cxn ang="0">
                  <a:pos x="325" y="984"/>
                </a:cxn>
                <a:cxn ang="0">
                  <a:pos x="415" y="1012"/>
                </a:cxn>
                <a:cxn ang="0">
                  <a:pos x="433" y="1048"/>
                </a:cxn>
                <a:cxn ang="0">
                  <a:pos x="396" y="1076"/>
                </a:cxn>
                <a:cxn ang="0">
                  <a:pos x="315" y="1076"/>
                </a:cxn>
                <a:cxn ang="0">
                  <a:pos x="207" y="1012"/>
                </a:cxn>
                <a:cxn ang="0">
                  <a:pos x="116" y="922"/>
                </a:cxn>
                <a:cxn ang="0">
                  <a:pos x="62" y="840"/>
                </a:cxn>
                <a:cxn ang="0">
                  <a:pos x="62" y="776"/>
                </a:cxn>
                <a:cxn ang="0">
                  <a:pos x="98" y="731"/>
                </a:cxn>
                <a:cxn ang="0">
                  <a:pos x="152" y="714"/>
                </a:cxn>
                <a:cxn ang="0">
                  <a:pos x="235" y="705"/>
                </a:cxn>
                <a:cxn ang="0">
                  <a:pos x="325" y="705"/>
                </a:cxn>
                <a:cxn ang="0">
                  <a:pos x="433" y="686"/>
                </a:cxn>
                <a:cxn ang="0">
                  <a:pos x="488" y="668"/>
                </a:cxn>
                <a:cxn ang="0">
                  <a:pos x="514" y="641"/>
                </a:cxn>
                <a:cxn ang="0">
                  <a:pos x="505" y="615"/>
                </a:cxn>
                <a:cxn ang="0">
                  <a:pos x="424" y="542"/>
                </a:cxn>
                <a:cxn ang="0">
                  <a:pos x="297" y="415"/>
                </a:cxn>
                <a:cxn ang="0">
                  <a:pos x="180" y="308"/>
                </a:cxn>
                <a:cxn ang="0">
                  <a:pos x="53" y="190"/>
                </a:cxn>
                <a:cxn ang="0">
                  <a:pos x="8" y="107"/>
                </a:cxn>
                <a:cxn ang="0">
                  <a:pos x="0" y="53"/>
                </a:cxn>
              </a:cxnLst>
              <a:rect l="0" t="0" r="r" b="b"/>
              <a:pathLst>
                <a:path w="641" h="1076">
                  <a:moveTo>
                    <a:pt x="0" y="53"/>
                  </a:moveTo>
                  <a:lnTo>
                    <a:pt x="8" y="8"/>
                  </a:lnTo>
                  <a:lnTo>
                    <a:pt x="107" y="0"/>
                  </a:lnTo>
                  <a:lnTo>
                    <a:pt x="162" y="45"/>
                  </a:lnTo>
                  <a:lnTo>
                    <a:pt x="244" y="162"/>
                  </a:lnTo>
                  <a:lnTo>
                    <a:pt x="351" y="315"/>
                  </a:lnTo>
                  <a:lnTo>
                    <a:pt x="450" y="424"/>
                  </a:lnTo>
                  <a:lnTo>
                    <a:pt x="632" y="623"/>
                  </a:lnTo>
                  <a:lnTo>
                    <a:pt x="641" y="668"/>
                  </a:lnTo>
                  <a:lnTo>
                    <a:pt x="604" y="696"/>
                  </a:lnTo>
                  <a:lnTo>
                    <a:pt x="514" y="731"/>
                  </a:lnTo>
                  <a:lnTo>
                    <a:pt x="388" y="759"/>
                  </a:lnTo>
                  <a:lnTo>
                    <a:pt x="235" y="769"/>
                  </a:lnTo>
                  <a:lnTo>
                    <a:pt x="180" y="776"/>
                  </a:lnTo>
                  <a:lnTo>
                    <a:pt x="162" y="814"/>
                  </a:lnTo>
                  <a:lnTo>
                    <a:pt x="197" y="876"/>
                  </a:lnTo>
                  <a:lnTo>
                    <a:pt x="325" y="984"/>
                  </a:lnTo>
                  <a:lnTo>
                    <a:pt x="415" y="1012"/>
                  </a:lnTo>
                  <a:lnTo>
                    <a:pt x="433" y="1048"/>
                  </a:lnTo>
                  <a:lnTo>
                    <a:pt x="396" y="1076"/>
                  </a:lnTo>
                  <a:lnTo>
                    <a:pt x="315" y="1076"/>
                  </a:lnTo>
                  <a:lnTo>
                    <a:pt x="207" y="1012"/>
                  </a:lnTo>
                  <a:lnTo>
                    <a:pt x="116" y="922"/>
                  </a:lnTo>
                  <a:lnTo>
                    <a:pt x="62" y="840"/>
                  </a:lnTo>
                  <a:lnTo>
                    <a:pt x="62" y="776"/>
                  </a:lnTo>
                  <a:lnTo>
                    <a:pt x="98" y="731"/>
                  </a:lnTo>
                  <a:lnTo>
                    <a:pt x="152" y="714"/>
                  </a:lnTo>
                  <a:lnTo>
                    <a:pt x="235" y="705"/>
                  </a:lnTo>
                  <a:lnTo>
                    <a:pt x="325" y="705"/>
                  </a:lnTo>
                  <a:lnTo>
                    <a:pt x="433" y="686"/>
                  </a:lnTo>
                  <a:lnTo>
                    <a:pt x="488" y="668"/>
                  </a:lnTo>
                  <a:lnTo>
                    <a:pt x="514" y="641"/>
                  </a:lnTo>
                  <a:lnTo>
                    <a:pt x="505" y="615"/>
                  </a:lnTo>
                  <a:lnTo>
                    <a:pt x="424" y="542"/>
                  </a:lnTo>
                  <a:lnTo>
                    <a:pt x="297" y="415"/>
                  </a:lnTo>
                  <a:lnTo>
                    <a:pt x="180" y="308"/>
                  </a:lnTo>
                  <a:lnTo>
                    <a:pt x="53" y="190"/>
                  </a:lnTo>
                  <a:lnTo>
                    <a:pt x="8" y="107"/>
                  </a:lnTo>
                  <a:lnTo>
                    <a:pt x="0" y="53"/>
                  </a:lnTo>
                  <a:close/>
                </a:path>
              </a:pathLst>
            </a:custGeom>
            <a:solidFill>
              <a:srgbClr val="666699"/>
            </a:solidFill>
            <a:ln w="9525">
              <a:noFill/>
              <a:round/>
              <a:headEnd/>
              <a:tailEnd/>
            </a:ln>
          </p:spPr>
          <p:txBody>
            <a:bodyPr/>
            <a:lstStyle/>
            <a:p>
              <a:endParaRPr lang="en-US"/>
            </a:p>
          </p:txBody>
        </p:sp>
        <p:sp>
          <p:nvSpPr>
            <p:cNvPr id="478216" name="Freeform 8"/>
            <p:cNvSpPr>
              <a:spLocks/>
            </p:cNvSpPr>
            <p:nvPr/>
          </p:nvSpPr>
          <p:spPr bwMode="auto">
            <a:xfrm>
              <a:off x="4549" y="1445"/>
              <a:ext cx="348" cy="810"/>
            </a:xfrm>
            <a:custGeom>
              <a:avLst/>
              <a:gdLst/>
              <a:ahLst/>
              <a:cxnLst>
                <a:cxn ang="0">
                  <a:pos x="343" y="0"/>
                </a:cxn>
                <a:cxn ang="0">
                  <a:pos x="442" y="19"/>
                </a:cxn>
                <a:cxn ang="0">
                  <a:pos x="487" y="92"/>
                </a:cxn>
                <a:cxn ang="0">
                  <a:pos x="478" y="262"/>
                </a:cxn>
                <a:cxn ang="0">
                  <a:pos x="461" y="444"/>
                </a:cxn>
                <a:cxn ang="0">
                  <a:pos x="461" y="633"/>
                </a:cxn>
                <a:cxn ang="0">
                  <a:pos x="551" y="860"/>
                </a:cxn>
                <a:cxn ang="0">
                  <a:pos x="623" y="1023"/>
                </a:cxn>
                <a:cxn ang="0">
                  <a:pos x="660" y="1186"/>
                </a:cxn>
                <a:cxn ang="0">
                  <a:pos x="651" y="1330"/>
                </a:cxn>
                <a:cxn ang="0">
                  <a:pos x="651" y="1385"/>
                </a:cxn>
                <a:cxn ang="0">
                  <a:pos x="686" y="1439"/>
                </a:cxn>
                <a:cxn ang="0">
                  <a:pos x="696" y="1493"/>
                </a:cxn>
                <a:cxn ang="0">
                  <a:pos x="669" y="1520"/>
                </a:cxn>
                <a:cxn ang="0">
                  <a:pos x="596" y="1502"/>
                </a:cxn>
                <a:cxn ang="0">
                  <a:pos x="461" y="1484"/>
                </a:cxn>
                <a:cxn ang="0">
                  <a:pos x="298" y="1520"/>
                </a:cxn>
                <a:cxn ang="0">
                  <a:pos x="189" y="1583"/>
                </a:cxn>
                <a:cxn ang="0">
                  <a:pos x="135" y="1620"/>
                </a:cxn>
                <a:cxn ang="0">
                  <a:pos x="81" y="1620"/>
                </a:cxn>
                <a:cxn ang="0">
                  <a:pos x="0" y="1502"/>
                </a:cxn>
                <a:cxn ang="0">
                  <a:pos x="9" y="1484"/>
                </a:cxn>
                <a:cxn ang="0">
                  <a:pos x="172" y="1430"/>
                </a:cxn>
                <a:cxn ang="0">
                  <a:pos x="362" y="1403"/>
                </a:cxn>
                <a:cxn ang="0">
                  <a:pos x="497" y="1394"/>
                </a:cxn>
                <a:cxn ang="0">
                  <a:pos x="578" y="1394"/>
                </a:cxn>
                <a:cxn ang="0">
                  <a:pos x="596" y="1340"/>
                </a:cxn>
                <a:cxn ang="0">
                  <a:pos x="570" y="1186"/>
                </a:cxn>
                <a:cxn ang="0">
                  <a:pos x="506" y="1023"/>
                </a:cxn>
                <a:cxn ang="0">
                  <a:pos x="407" y="815"/>
                </a:cxn>
                <a:cxn ang="0">
                  <a:pos x="324" y="633"/>
                </a:cxn>
                <a:cxn ang="0">
                  <a:pos x="289" y="470"/>
                </a:cxn>
                <a:cxn ang="0">
                  <a:pos x="279" y="290"/>
                </a:cxn>
                <a:cxn ang="0">
                  <a:pos x="279" y="118"/>
                </a:cxn>
                <a:cxn ang="0">
                  <a:pos x="317" y="47"/>
                </a:cxn>
                <a:cxn ang="0">
                  <a:pos x="343" y="0"/>
                </a:cxn>
              </a:cxnLst>
              <a:rect l="0" t="0" r="r" b="b"/>
              <a:pathLst>
                <a:path w="696" h="1620">
                  <a:moveTo>
                    <a:pt x="343" y="0"/>
                  </a:moveTo>
                  <a:lnTo>
                    <a:pt x="442" y="19"/>
                  </a:lnTo>
                  <a:lnTo>
                    <a:pt x="487" y="92"/>
                  </a:lnTo>
                  <a:lnTo>
                    <a:pt x="478" y="262"/>
                  </a:lnTo>
                  <a:lnTo>
                    <a:pt x="461" y="444"/>
                  </a:lnTo>
                  <a:lnTo>
                    <a:pt x="461" y="633"/>
                  </a:lnTo>
                  <a:lnTo>
                    <a:pt x="551" y="860"/>
                  </a:lnTo>
                  <a:lnTo>
                    <a:pt x="623" y="1023"/>
                  </a:lnTo>
                  <a:lnTo>
                    <a:pt x="660" y="1186"/>
                  </a:lnTo>
                  <a:lnTo>
                    <a:pt x="651" y="1330"/>
                  </a:lnTo>
                  <a:lnTo>
                    <a:pt x="651" y="1385"/>
                  </a:lnTo>
                  <a:lnTo>
                    <a:pt x="686" y="1439"/>
                  </a:lnTo>
                  <a:lnTo>
                    <a:pt x="696" y="1493"/>
                  </a:lnTo>
                  <a:lnTo>
                    <a:pt x="669" y="1520"/>
                  </a:lnTo>
                  <a:lnTo>
                    <a:pt x="596" y="1502"/>
                  </a:lnTo>
                  <a:lnTo>
                    <a:pt x="461" y="1484"/>
                  </a:lnTo>
                  <a:lnTo>
                    <a:pt x="298" y="1520"/>
                  </a:lnTo>
                  <a:lnTo>
                    <a:pt x="189" y="1583"/>
                  </a:lnTo>
                  <a:lnTo>
                    <a:pt x="135" y="1620"/>
                  </a:lnTo>
                  <a:lnTo>
                    <a:pt x="81" y="1620"/>
                  </a:lnTo>
                  <a:lnTo>
                    <a:pt x="0" y="1502"/>
                  </a:lnTo>
                  <a:lnTo>
                    <a:pt x="9" y="1484"/>
                  </a:lnTo>
                  <a:lnTo>
                    <a:pt x="172" y="1430"/>
                  </a:lnTo>
                  <a:lnTo>
                    <a:pt x="362" y="1403"/>
                  </a:lnTo>
                  <a:lnTo>
                    <a:pt x="497" y="1394"/>
                  </a:lnTo>
                  <a:lnTo>
                    <a:pt x="578" y="1394"/>
                  </a:lnTo>
                  <a:lnTo>
                    <a:pt x="596" y="1340"/>
                  </a:lnTo>
                  <a:lnTo>
                    <a:pt x="570" y="1186"/>
                  </a:lnTo>
                  <a:lnTo>
                    <a:pt x="506" y="1023"/>
                  </a:lnTo>
                  <a:lnTo>
                    <a:pt x="407" y="815"/>
                  </a:lnTo>
                  <a:lnTo>
                    <a:pt x="324" y="633"/>
                  </a:lnTo>
                  <a:lnTo>
                    <a:pt x="289" y="470"/>
                  </a:lnTo>
                  <a:lnTo>
                    <a:pt x="279" y="290"/>
                  </a:lnTo>
                  <a:lnTo>
                    <a:pt x="279" y="118"/>
                  </a:lnTo>
                  <a:lnTo>
                    <a:pt x="317" y="47"/>
                  </a:lnTo>
                  <a:lnTo>
                    <a:pt x="343" y="0"/>
                  </a:lnTo>
                  <a:close/>
                </a:path>
              </a:pathLst>
            </a:custGeom>
            <a:solidFill>
              <a:srgbClr val="666699"/>
            </a:solidFill>
            <a:ln w="9525">
              <a:noFill/>
              <a:round/>
              <a:headEnd/>
              <a:tailEnd/>
            </a:ln>
          </p:spPr>
          <p:txBody>
            <a:bodyPr/>
            <a:lstStyle/>
            <a:p>
              <a:endParaRPr lang="en-US"/>
            </a:p>
          </p:txBody>
        </p:sp>
        <p:sp>
          <p:nvSpPr>
            <p:cNvPr id="478217" name="Freeform 9"/>
            <p:cNvSpPr>
              <a:spLocks/>
            </p:cNvSpPr>
            <p:nvPr/>
          </p:nvSpPr>
          <p:spPr bwMode="auto">
            <a:xfrm>
              <a:off x="4377" y="1468"/>
              <a:ext cx="289" cy="674"/>
            </a:xfrm>
            <a:custGeom>
              <a:avLst/>
              <a:gdLst/>
              <a:ahLst/>
              <a:cxnLst>
                <a:cxn ang="0">
                  <a:pos x="433" y="0"/>
                </a:cxn>
                <a:cxn ang="0">
                  <a:pos x="514" y="0"/>
                </a:cxn>
                <a:cxn ang="0">
                  <a:pos x="542" y="54"/>
                </a:cxn>
                <a:cxn ang="0">
                  <a:pos x="559" y="172"/>
                </a:cxn>
                <a:cxn ang="0">
                  <a:pos x="542" y="298"/>
                </a:cxn>
                <a:cxn ang="0">
                  <a:pos x="497" y="551"/>
                </a:cxn>
                <a:cxn ang="0">
                  <a:pos x="504" y="659"/>
                </a:cxn>
                <a:cxn ang="0">
                  <a:pos x="559" y="877"/>
                </a:cxn>
                <a:cxn ang="0">
                  <a:pos x="577" y="1030"/>
                </a:cxn>
                <a:cxn ang="0">
                  <a:pos x="577" y="1148"/>
                </a:cxn>
                <a:cxn ang="0">
                  <a:pos x="551" y="1175"/>
                </a:cxn>
                <a:cxn ang="0">
                  <a:pos x="469" y="1193"/>
                </a:cxn>
                <a:cxn ang="0">
                  <a:pos x="360" y="1220"/>
                </a:cxn>
                <a:cxn ang="0">
                  <a:pos x="253" y="1274"/>
                </a:cxn>
                <a:cxn ang="0">
                  <a:pos x="144" y="1347"/>
                </a:cxn>
                <a:cxn ang="0">
                  <a:pos x="99" y="1347"/>
                </a:cxn>
                <a:cxn ang="0">
                  <a:pos x="0" y="1266"/>
                </a:cxn>
                <a:cxn ang="0">
                  <a:pos x="9" y="1229"/>
                </a:cxn>
                <a:cxn ang="0">
                  <a:pos x="135" y="1175"/>
                </a:cxn>
                <a:cxn ang="0">
                  <a:pos x="352" y="1120"/>
                </a:cxn>
                <a:cxn ang="0">
                  <a:pos x="452" y="1085"/>
                </a:cxn>
                <a:cxn ang="0">
                  <a:pos x="469" y="1049"/>
                </a:cxn>
                <a:cxn ang="0">
                  <a:pos x="469" y="895"/>
                </a:cxn>
                <a:cxn ang="0">
                  <a:pos x="433" y="696"/>
                </a:cxn>
                <a:cxn ang="0">
                  <a:pos x="414" y="569"/>
                </a:cxn>
                <a:cxn ang="0">
                  <a:pos x="397" y="371"/>
                </a:cxn>
                <a:cxn ang="0">
                  <a:pos x="388" y="153"/>
                </a:cxn>
                <a:cxn ang="0">
                  <a:pos x="397" y="54"/>
                </a:cxn>
                <a:cxn ang="0">
                  <a:pos x="433" y="0"/>
                </a:cxn>
              </a:cxnLst>
              <a:rect l="0" t="0" r="r" b="b"/>
              <a:pathLst>
                <a:path w="577" h="1347">
                  <a:moveTo>
                    <a:pt x="433" y="0"/>
                  </a:moveTo>
                  <a:lnTo>
                    <a:pt x="514" y="0"/>
                  </a:lnTo>
                  <a:lnTo>
                    <a:pt x="542" y="54"/>
                  </a:lnTo>
                  <a:lnTo>
                    <a:pt x="559" y="172"/>
                  </a:lnTo>
                  <a:lnTo>
                    <a:pt x="542" y="298"/>
                  </a:lnTo>
                  <a:lnTo>
                    <a:pt x="497" y="551"/>
                  </a:lnTo>
                  <a:lnTo>
                    <a:pt x="504" y="659"/>
                  </a:lnTo>
                  <a:lnTo>
                    <a:pt x="559" y="877"/>
                  </a:lnTo>
                  <a:lnTo>
                    <a:pt x="577" y="1030"/>
                  </a:lnTo>
                  <a:lnTo>
                    <a:pt x="577" y="1148"/>
                  </a:lnTo>
                  <a:lnTo>
                    <a:pt x="551" y="1175"/>
                  </a:lnTo>
                  <a:lnTo>
                    <a:pt x="469" y="1193"/>
                  </a:lnTo>
                  <a:lnTo>
                    <a:pt x="360" y="1220"/>
                  </a:lnTo>
                  <a:lnTo>
                    <a:pt x="253" y="1274"/>
                  </a:lnTo>
                  <a:lnTo>
                    <a:pt x="144" y="1347"/>
                  </a:lnTo>
                  <a:lnTo>
                    <a:pt x="99" y="1347"/>
                  </a:lnTo>
                  <a:lnTo>
                    <a:pt x="0" y="1266"/>
                  </a:lnTo>
                  <a:lnTo>
                    <a:pt x="9" y="1229"/>
                  </a:lnTo>
                  <a:lnTo>
                    <a:pt x="135" y="1175"/>
                  </a:lnTo>
                  <a:lnTo>
                    <a:pt x="352" y="1120"/>
                  </a:lnTo>
                  <a:lnTo>
                    <a:pt x="452" y="1085"/>
                  </a:lnTo>
                  <a:lnTo>
                    <a:pt x="469" y="1049"/>
                  </a:lnTo>
                  <a:lnTo>
                    <a:pt x="469" y="895"/>
                  </a:lnTo>
                  <a:lnTo>
                    <a:pt x="433" y="696"/>
                  </a:lnTo>
                  <a:lnTo>
                    <a:pt x="414" y="569"/>
                  </a:lnTo>
                  <a:lnTo>
                    <a:pt x="397" y="371"/>
                  </a:lnTo>
                  <a:lnTo>
                    <a:pt x="388" y="153"/>
                  </a:lnTo>
                  <a:lnTo>
                    <a:pt x="397" y="54"/>
                  </a:lnTo>
                  <a:lnTo>
                    <a:pt x="433" y="0"/>
                  </a:lnTo>
                  <a:close/>
                </a:path>
              </a:pathLst>
            </a:custGeom>
            <a:solidFill>
              <a:srgbClr val="666699"/>
            </a:solidFill>
            <a:ln w="9525">
              <a:noFill/>
              <a:round/>
              <a:headEnd/>
              <a:tailEnd/>
            </a:ln>
          </p:spPr>
          <p:txBody>
            <a:bodyPr/>
            <a:lstStyle/>
            <a:p>
              <a:endParaRPr lang="en-US"/>
            </a:p>
          </p:txBody>
        </p:sp>
        <p:sp>
          <p:nvSpPr>
            <p:cNvPr id="478218" name="Freeform 10"/>
            <p:cNvSpPr>
              <a:spLocks/>
            </p:cNvSpPr>
            <p:nvPr/>
          </p:nvSpPr>
          <p:spPr bwMode="auto">
            <a:xfrm>
              <a:off x="4368" y="476"/>
              <a:ext cx="474" cy="601"/>
            </a:xfrm>
            <a:custGeom>
              <a:avLst/>
              <a:gdLst/>
              <a:ahLst/>
              <a:cxnLst>
                <a:cxn ang="0">
                  <a:pos x="505" y="1201"/>
                </a:cxn>
                <a:cxn ang="0">
                  <a:pos x="550" y="1147"/>
                </a:cxn>
                <a:cxn ang="0">
                  <a:pos x="533" y="1066"/>
                </a:cxn>
                <a:cxn ang="0">
                  <a:pos x="497" y="958"/>
                </a:cxn>
                <a:cxn ang="0">
                  <a:pos x="360" y="830"/>
                </a:cxn>
                <a:cxn ang="0">
                  <a:pos x="225" y="714"/>
                </a:cxn>
                <a:cxn ang="0">
                  <a:pos x="162" y="587"/>
                </a:cxn>
                <a:cxn ang="0">
                  <a:pos x="135" y="388"/>
                </a:cxn>
                <a:cxn ang="0">
                  <a:pos x="289" y="334"/>
                </a:cxn>
                <a:cxn ang="0">
                  <a:pos x="533" y="307"/>
                </a:cxn>
                <a:cxn ang="0">
                  <a:pos x="632" y="317"/>
                </a:cxn>
                <a:cxn ang="0">
                  <a:pos x="658" y="343"/>
                </a:cxn>
                <a:cxn ang="0">
                  <a:pos x="703" y="298"/>
                </a:cxn>
                <a:cxn ang="0">
                  <a:pos x="686" y="253"/>
                </a:cxn>
                <a:cxn ang="0">
                  <a:pos x="713" y="172"/>
                </a:cxn>
                <a:cxn ang="0">
                  <a:pos x="786" y="99"/>
                </a:cxn>
                <a:cxn ang="0">
                  <a:pos x="840" y="81"/>
                </a:cxn>
                <a:cxn ang="0">
                  <a:pos x="912" y="126"/>
                </a:cxn>
                <a:cxn ang="0">
                  <a:pos x="949" y="81"/>
                </a:cxn>
                <a:cxn ang="0">
                  <a:pos x="885" y="0"/>
                </a:cxn>
                <a:cxn ang="0">
                  <a:pos x="803" y="0"/>
                </a:cxn>
                <a:cxn ang="0">
                  <a:pos x="703" y="45"/>
                </a:cxn>
                <a:cxn ang="0">
                  <a:pos x="641" y="163"/>
                </a:cxn>
                <a:cxn ang="0">
                  <a:pos x="559" y="217"/>
                </a:cxn>
                <a:cxn ang="0">
                  <a:pos x="433" y="234"/>
                </a:cxn>
                <a:cxn ang="0">
                  <a:pos x="207" y="262"/>
                </a:cxn>
                <a:cxn ang="0">
                  <a:pos x="26" y="317"/>
                </a:cxn>
                <a:cxn ang="0">
                  <a:pos x="0" y="362"/>
                </a:cxn>
                <a:cxn ang="0">
                  <a:pos x="17" y="506"/>
                </a:cxn>
                <a:cxn ang="0">
                  <a:pos x="81" y="705"/>
                </a:cxn>
                <a:cxn ang="0">
                  <a:pos x="171" y="868"/>
                </a:cxn>
                <a:cxn ang="0">
                  <a:pos x="261" y="1012"/>
                </a:cxn>
                <a:cxn ang="0">
                  <a:pos x="343" y="1111"/>
                </a:cxn>
                <a:cxn ang="0">
                  <a:pos x="424" y="1183"/>
                </a:cxn>
                <a:cxn ang="0">
                  <a:pos x="505" y="1201"/>
                </a:cxn>
              </a:cxnLst>
              <a:rect l="0" t="0" r="r" b="b"/>
              <a:pathLst>
                <a:path w="949" h="1201">
                  <a:moveTo>
                    <a:pt x="505" y="1201"/>
                  </a:moveTo>
                  <a:lnTo>
                    <a:pt x="550" y="1147"/>
                  </a:lnTo>
                  <a:lnTo>
                    <a:pt x="533" y="1066"/>
                  </a:lnTo>
                  <a:lnTo>
                    <a:pt x="497" y="958"/>
                  </a:lnTo>
                  <a:lnTo>
                    <a:pt x="360" y="830"/>
                  </a:lnTo>
                  <a:lnTo>
                    <a:pt x="225" y="714"/>
                  </a:lnTo>
                  <a:lnTo>
                    <a:pt x="162" y="587"/>
                  </a:lnTo>
                  <a:lnTo>
                    <a:pt x="135" y="388"/>
                  </a:lnTo>
                  <a:lnTo>
                    <a:pt x="289" y="334"/>
                  </a:lnTo>
                  <a:lnTo>
                    <a:pt x="533" y="307"/>
                  </a:lnTo>
                  <a:lnTo>
                    <a:pt x="632" y="317"/>
                  </a:lnTo>
                  <a:lnTo>
                    <a:pt x="658" y="343"/>
                  </a:lnTo>
                  <a:lnTo>
                    <a:pt x="703" y="298"/>
                  </a:lnTo>
                  <a:lnTo>
                    <a:pt x="686" y="253"/>
                  </a:lnTo>
                  <a:lnTo>
                    <a:pt x="713" y="172"/>
                  </a:lnTo>
                  <a:lnTo>
                    <a:pt x="786" y="99"/>
                  </a:lnTo>
                  <a:lnTo>
                    <a:pt x="840" y="81"/>
                  </a:lnTo>
                  <a:lnTo>
                    <a:pt x="912" y="126"/>
                  </a:lnTo>
                  <a:lnTo>
                    <a:pt x="949" y="81"/>
                  </a:lnTo>
                  <a:lnTo>
                    <a:pt x="885" y="0"/>
                  </a:lnTo>
                  <a:lnTo>
                    <a:pt x="803" y="0"/>
                  </a:lnTo>
                  <a:lnTo>
                    <a:pt x="703" y="45"/>
                  </a:lnTo>
                  <a:lnTo>
                    <a:pt x="641" y="163"/>
                  </a:lnTo>
                  <a:lnTo>
                    <a:pt x="559" y="217"/>
                  </a:lnTo>
                  <a:lnTo>
                    <a:pt x="433" y="234"/>
                  </a:lnTo>
                  <a:lnTo>
                    <a:pt x="207" y="262"/>
                  </a:lnTo>
                  <a:lnTo>
                    <a:pt x="26" y="317"/>
                  </a:lnTo>
                  <a:lnTo>
                    <a:pt x="0" y="362"/>
                  </a:lnTo>
                  <a:lnTo>
                    <a:pt x="17" y="506"/>
                  </a:lnTo>
                  <a:lnTo>
                    <a:pt x="81" y="705"/>
                  </a:lnTo>
                  <a:lnTo>
                    <a:pt x="171" y="868"/>
                  </a:lnTo>
                  <a:lnTo>
                    <a:pt x="261" y="1012"/>
                  </a:lnTo>
                  <a:lnTo>
                    <a:pt x="343" y="1111"/>
                  </a:lnTo>
                  <a:lnTo>
                    <a:pt x="424" y="1183"/>
                  </a:lnTo>
                  <a:lnTo>
                    <a:pt x="505" y="1201"/>
                  </a:lnTo>
                  <a:close/>
                </a:path>
              </a:pathLst>
            </a:custGeom>
            <a:solidFill>
              <a:srgbClr val="666699"/>
            </a:solidFill>
            <a:ln w="9525">
              <a:noFill/>
              <a:round/>
              <a:headEnd/>
              <a:tailEnd/>
            </a:ln>
          </p:spPr>
          <p:txBody>
            <a:bodyPr/>
            <a:lstStyle/>
            <a:p>
              <a:endParaRPr lang="en-US"/>
            </a:p>
          </p:txBody>
        </p:sp>
      </p:grpSp>
      <p:grpSp>
        <p:nvGrpSpPr>
          <p:cNvPr id="3" name="Group 11"/>
          <p:cNvGrpSpPr>
            <a:grpSpLocks/>
          </p:cNvGrpSpPr>
          <p:nvPr/>
        </p:nvGrpSpPr>
        <p:grpSpPr bwMode="auto">
          <a:xfrm>
            <a:off x="7931150" y="533400"/>
            <a:ext cx="258763" cy="325438"/>
            <a:chOff x="4996" y="336"/>
            <a:chExt cx="163" cy="205"/>
          </a:xfrm>
        </p:grpSpPr>
        <p:sp>
          <p:nvSpPr>
            <p:cNvPr id="478220" name="Freeform 12"/>
            <p:cNvSpPr>
              <a:spLocks/>
            </p:cNvSpPr>
            <p:nvPr/>
          </p:nvSpPr>
          <p:spPr bwMode="auto">
            <a:xfrm>
              <a:off x="5028" y="336"/>
              <a:ext cx="131" cy="149"/>
            </a:xfrm>
            <a:custGeom>
              <a:avLst/>
              <a:gdLst/>
              <a:ahLst/>
              <a:cxnLst>
                <a:cxn ang="0">
                  <a:pos x="81" y="19"/>
                </a:cxn>
                <a:cxn ang="0">
                  <a:pos x="154" y="0"/>
                </a:cxn>
                <a:cxn ang="0">
                  <a:pos x="244" y="26"/>
                </a:cxn>
                <a:cxn ang="0">
                  <a:pos x="262" y="90"/>
                </a:cxn>
                <a:cxn ang="0">
                  <a:pos x="253" y="172"/>
                </a:cxn>
                <a:cxn ang="0">
                  <a:pos x="208" y="225"/>
                </a:cxn>
                <a:cxn ang="0">
                  <a:pos x="144" y="234"/>
                </a:cxn>
                <a:cxn ang="0">
                  <a:pos x="81" y="234"/>
                </a:cxn>
                <a:cxn ang="0">
                  <a:pos x="53" y="262"/>
                </a:cxn>
                <a:cxn ang="0">
                  <a:pos x="53" y="279"/>
                </a:cxn>
                <a:cxn ang="0">
                  <a:pos x="36" y="298"/>
                </a:cxn>
                <a:cxn ang="0">
                  <a:pos x="0" y="289"/>
                </a:cxn>
                <a:cxn ang="0">
                  <a:pos x="8" y="244"/>
                </a:cxn>
                <a:cxn ang="0">
                  <a:pos x="36" y="208"/>
                </a:cxn>
                <a:cxn ang="0">
                  <a:pos x="90" y="180"/>
                </a:cxn>
                <a:cxn ang="0">
                  <a:pos x="144" y="189"/>
                </a:cxn>
                <a:cxn ang="0">
                  <a:pos x="189" y="180"/>
                </a:cxn>
                <a:cxn ang="0">
                  <a:pos x="216" y="135"/>
                </a:cxn>
                <a:cxn ang="0">
                  <a:pos x="216" y="81"/>
                </a:cxn>
                <a:cxn ang="0">
                  <a:pos x="189" y="54"/>
                </a:cxn>
                <a:cxn ang="0">
                  <a:pos x="154" y="54"/>
                </a:cxn>
                <a:cxn ang="0">
                  <a:pos x="116" y="64"/>
                </a:cxn>
                <a:cxn ang="0">
                  <a:pos x="90" y="81"/>
                </a:cxn>
                <a:cxn ang="0">
                  <a:pos x="62" y="64"/>
                </a:cxn>
                <a:cxn ang="0">
                  <a:pos x="81" y="19"/>
                </a:cxn>
              </a:cxnLst>
              <a:rect l="0" t="0" r="r" b="b"/>
              <a:pathLst>
                <a:path w="262" h="298">
                  <a:moveTo>
                    <a:pt x="81" y="19"/>
                  </a:moveTo>
                  <a:lnTo>
                    <a:pt x="154" y="0"/>
                  </a:lnTo>
                  <a:lnTo>
                    <a:pt x="244" y="26"/>
                  </a:lnTo>
                  <a:lnTo>
                    <a:pt x="262" y="90"/>
                  </a:lnTo>
                  <a:lnTo>
                    <a:pt x="253" y="172"/>
                  </a:lnTo>
                  <a:lnTo>
                    <a:pt x="208" y="225"/>
                  </a:lnTo>
                  <a:lnTo>
                    <a:pt x="144" y="234"/>
                  </a:lnTo>
                  <a:lnTo>
                    <a:pt x="81" y="234"/>
                  </a:lnTo>
                  <a:lnTo>
                    <a:pt x="53" y="262"/>
                  </a:lnTo>
                  <a:lnTo>
                    <a:pt x="53" y="279"/>
                  </a:lnTo>
                  <a:lnTo>
                    <a:pt x="36" y="298"/>
                  </a:lnTo>
                  <a:lnTo>
                    <a:pt x="0" y="289"/>
                  </a:lnTo>
                  <a:lnTo>
                    <a:pt x="8" y="244"/>
                  </a:lnTo>
                  <a:lnTo>
                    <a:pt x="36" y="208"/>
                  </a:lnTo>
                  <a:lnTo>
                    <a:pt x="90" y="180"/>
                  </a:lnTo>
                  <a:lnTo>
                    <a:pt x="144" y="189"/>
                  </a:lnTo>
                  <a:lnTo>
                    <a:pt x="189" y="180"/>
                  </a:lnTo>
                  <a:lnTo>
                    <a:pt x="216" y="135"/>
                  </a:lnTo>
                  <a:lnTo>
                    <a:pt x="216" y="81"/>
                  </a:lnTo>
                  <a:lnTo>
                    <a:pt x="189" y="54"/>
                  </a:lnTo>
                  <a:lnTo>
                    <a:pt x="154" y="54"/>
                  </a:lnTo>
                  <a:lnTo>
                    <a:pt x="116" y="64"/>
                  </a:lnTo>
                  <a:lnTo>
                    <a:pt x="90" y="81"/>
                  </a:lnTo>
                  <a:lnTo>
                    <a:pt x="62" y="64"/>
                  </a:lnTo>
                  <a:lnTo>
                    <a:pt x="81" y="19"/>
                  </a:lnTo>
                  <a:close/>
                </a:path>
              </a:pathLst>
            </a:custGeom>
            <a:solidFill>
              <a:srgbClr val="666699"/>
            </a:solidFill>
            <a:ln w="9525">
              <a:noFill/>
              <a:round/>
              <a:headEnd/>
              <a:tailEnd/>
            </a:ln>
          </p:spPr>
          <p:txBody>
            <a:bodyPr/>
            <a:lstStyle/>
            <a:p>
              <a:endParaRPr lang="en-US"/>
            </a:p>
          </p:txBody>
        </p:sp>
        <p:sp>
          <p:nvSpPr>
            <p:cNvPr id="478221" name="Oval 13"/>
            <p:cNvSpPr>
              <a:spLocks noChangeArrowheads="1"/>
            </p:cNvSpPr>
            <p:nvPr/>
          </p:nvSpPr>
          <p:spPr bwMode="auto">
            <a:xfrm>
              <a:off x="4996" y="504"/>
              <a:ext cx="38" cy="37"/>
            </a:xfrm>
            <a:prstGeom prst="ellipse">
              <a:avLst/>
            </a:prstGeom>
            <a:solidFill>
              <a:srgbClr val="666699"/>
            </a:solidFill>
            <a:ln w="9525">
              <a:noFill/>
              <a:round/>
              <a:headEnd/>
              <a:tailEnd/>
            </a:ln>
          </p:spPr>
          <p:txBody>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 2</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nchor="ctr"/>
          <a:lstStyle/>
          <a:p>
            <a:r>
              <a:rPr lang="en-US" sz="5400" smtClean="0">
                <a:ea typeface="ＭＳ Ｐゴシック" pitchFamily="34" charset="-128"/>
              </a:rPr>
              <a:t>Scoring Option: 2</a:t>
            </a:r>
          </a:p>
        </p:txBody>
      </p:sp>
      <p:sp>
        <p:nvSpPr>
          <p:cNvPr id="543747" name="Rectangle 3"/>
          <p:cNvSpPr>
            <a:spLocks noGrp="1" noChangeArrowheads="1"/>
          </p:cNvSpPr>
          <p:nvPr>
            <p:ph idx="1"/>
          </p:nvPr>
        </p:nvSpPr>
        <p:spPr/>
        <p:txBody>
          <a:bodyPr/>
          <a:lstStyle/>
          <a:p>
            <a:pPr marL="342900" indent="-342900"/>
            <a:r>
              <a:rPr lang="en-US" sz="2600" b="1" smtClean="0">
                <a:ea typeface="ＭＳ Ｐゴシック" pitchFamily="34" charset="-128"/>
              </a:rPr>
              <a:t>Consistently</a:t>
            </a:r>
            <a:r>
              <a:rPr lang="en-US" sz="2600" smtClean="0">
                <a:ea typeface="ＭＳ Ｐゴシック" pitchFamily="34" charset="-128"/>
              </a:rPr>
              <a:t> performs as specified in the criterion</a:t>
            </a:r>
          </a:p>
          <a:p>
            <a:pPr marL="342900" indent="-342900"/>
            <a:r>
              <a:rPr lang="en-US" sz="2600" smtClean="0">
                <a:ea typeface="ＭＳ Ｐゴシック" pitchFamily="34" charset="-128"/>
              </a:rPr>
              <a:t>Performs the item </a:t>
            </a:r>
            <a:r>
              <a:rPr lang="en-US" sz="2600" b="1" smtClean="0">
                <a:ea typeface="ＭＳ Ｐゴシック" pitchFamily="34" charset="-128"/>
              </a:rPr>
              <a:t>independently</a:t>
            </a:r>
          </a:p>
          <a:p>
            <a:pPr marL="342900" indent="-342900"/>
            <a:r>
              <a:rPr lang="en-US" sz="2600" smtClean="0">
                <a:ea typeface="ＭＳ Ｐゴシック" pitchFamily="34" charset="-128"/>
              </a:rPr>
              <a:t>Behavior is a </a:t>
            </a:r>
            <a:r>
              <a:rPr lang="en-US" sz="2600" b="1" smtClean="0">
                <a:ea typeface="ＭＳ Ｐゴシック" pitchFamily="34" charset="-128"/>
              </a:rPr>
              <a:t>functional</a:t>
            </a:r>
            <a:r>
              <a:rPr lang="en-US" sz="2600" smtClean="0">
                <a:ea typeface="ＭＳ Ｐゴシック" pitchFamily="34" charset="-128"/>
              </a:rPr>
              <a:t> part of the child’s daily routine</a:t>
            </a:r>
          </a:p>
          <a:p>
            <a:pPr marL="342900" indent="-342900"/>
            <a:r>
              <a:rPr lang="en-US" sz="2600" smtClean="0">
                <a:ea typeface="ＭＳ Ｐゴシック" pitchFamily="34" charset="-128"/>
              </a:rPr>
              <a:t>Child uses the skill </a:t>
            </a:r>
            <a:r>
              <a:rPr lang="en-US" sz="2600" b="1" smtClean="0">
                <a:ea typeface="ＭＳ Ｐゴシック" pitchFamily="34" charset="-128"/>
              </a:rPr>
              <a:t>across</a:t>
            </a:r>
            <a:r>
              <a:rPr lang="en-US" sz="2600" smtClean="0">
                <a:ea typeface="ＭＳ Ｐゴシック" pitchFamily="34" charset="-128"/>
              </a:rPr>
              <a:t> time, materials, settings, and people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p:cNvSpPr>
          <p:nvPr>
            <p:ph type="title"/>
          </p:nvPr>
        </p:nvSpPr>
        <p:spPr>
          <a:xfrm>
            <a:off x="381000" y="609600"/>
            <a:ext cx="8229600" cy="1066800"/>
          </a:xfrm>
        </p:spPr>
        <p:txBody>
          <a:bodyPr/>
          <a:lstStyle/>
          <a:p>
            <a:r>
              <a:rPr lang="en-US" smtClean="0">
                <a:ea typeface="ＭＳ Ｐゴシック" pitchFamily="34" charset="-128"/>
              </a:rPr>
              <a:t>AEPS Interactive (AEPSi)</a:t>
            </a:r>
          </a:p>
        </p:txBody>
      </p:sp>
      <p:sp>
        <p:nvSpPr>
          <p:cNvPr id="501763" name="Rectangle 3"/>
          <p:cNvSpPr>
            <a:spLocks noGrp="1"/>
          </p:cNvSpPr>
          <p:nvPr>
            <p:ph idx="1"/>
          </p:nvPr>
        </p:nvSpPr>
        <p:spPr>
          <a:xfrm>
            <a:off x="498475" y="1600200"/>
            <a:ext cx="7556500" cy="4525963"/>
          </a:xfrm>
        </p:spPr>
        <p:txBody>
          <a:bodyPr/>
          <a:lstStyle/>
          <a:p>
            <a:r>
              <a:rPr lang="en-US" sz="2800" smtClean="0">
                <a:ea typeface="ＭＳ Ｐゴシック" pitchFamily="34" charset="-128"/>
              </a:rPr>
              <a:t>Secure, web-based tool </a:t>
            </a:r>
          </a:p>
          <a:p>
            <a:r>
              <a:rPr lang="en-US" sz="2800" smtClean="0">
                <a:ea typeface="ＭＳ Ｐゴシック" pitchFamily="34" charset="-128"/>
              </a:rPr>
              <a:t>Allows for easy means to record, score, track, aggregate, archive, and report on the results of the AEPS Test </a:t>
            </a:r>
          </a:p>
          <a:p>
            <a:r>
              <a:rPr lang="en-US" sz="2800" smtClean="0">
                <a:ea typeface="ＭＳ Ｐゴシック" pitchFamily="34" charset="-128"/>
                <a:hlinkClick r:id="rId3"/>
              </a:rPr>
              <a:t>http://aepsinteractive.com</a:t>
            </a:r>
            <a:endParaRPr lang="en-US" sz="2800" smtClean="0">
              <a:ea typeface="ＭＳ Ｐゴシック" pitchFamily="34" charset="-128"/>
            </a:endParaRPr>
          </a:p>
          <a:p>
            <a:r>
              <a:rPr lang="en-US" sz="2800" smtClean="0">
                <a:ea typeface="ＭＳ Ｐゴシック" pitchFamily="34" charset="-128"/>
                <a:hlinkClick r:id="rId4"/>
              </a:rPr>
              <a:t>http://www.aepsi.com</a:t>
            </a:r>
            <a:endParaRPr lang="en-US" sz="2800" smtClean="0">
              <a:ea typeface="ＭＳ Ｐゴシック" pitchFamily="34" charset="-128"/>
            </a:endParaRPr>
          </a:p>
          <a:p>
            <a:endParaRPr lang="en-US" sz="2800" smtClean="0">
              <a:ea typeface="ＭＳ Ｐゴシック" pitchFamily="34" charset="-128"/>
            </a:endParaRPr>
          </a:p>
        </p:txBody>
      </p:sp>
      <p:pic>
        <p:nvPicPr>
          <p:cNvPr id="501764" name="Picture 4"/>
          <p:cNvPicPr>
            <a:picLocks noChangeAspect="1" noChangeArrowheads="1"/>
          </p:cNvPicPr>
          <p:nvPr/>
        </p:nvPicPr>
        <p:blipFill>
          <a:blip r:embed="rId5" cstate="print"/>
          <a:srcRect/>
          <a:stretch>
            <a:fillRect/>
          </a:stretch>
        </p:blipFill>
        <p:spPr bwMode="auto">
          <a:xfrm>
            <a:off x="5562600" y="3810000"/>
            <a:ext cx="3330575" cy="275272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1026"/>
          <p:cNvSpPr>
            <a:spLocks noGrp="1" noChangeArrowheads="1"/>
          </p:cNvSpPr>
          <p:nvPr>
            <p:ph type="title"/>
          </p:nvPr>
        </p:nvSpPr>
        <p:spPr/>
        <p:txBody>
          <a:bodyPr anchor="ctr"/>
          <a:lstStyle/>
          <a:p>
            <a:r>
              <a:rPr lang="en-US" sz="5400" smtClean="0">
                <a:ea typeface="ＭＳ Ｐゴシック" pitchFamily="34" charset="-128"/>
              </a:rPr>
              <a:t>Scoring Option: 1</a:t>
            </a:r>
          </a:p>
        </p:txBody>
      </p:sp>
      <p:sp>
        <p:nvSpPr>
          <p:cNvPr id="545795" name="Rectangle 1027"/>
          <p:cNvSpPr>
            <a:spLocks noGrp="1" noChangeArrowheads="1"/>
          </p:cNvSpPr>
          <p:nvPr>
            <p:ph idx="1"/>
          </p:nvPr>
        </p:nvSpPr>
        <p:spPr/>
        <p:txBody>
          <a:bodyPr/>
          <a:lstStyle/>
          <a:p>
            <a:pPr marL="342900" indent="-342900"/>
            <a:r>
              <a:rPr lang="en-US" sz="2600" smtClean="0">
                <a:ea typeface="ＭＳ Ｐゴシック" pitchFamily="34" charset="-128"/>
              </a:rPr>
              <a:t>Performs the skill </a:t>
            </a:r>
            <a:r>
              <a:rPr lang="en-US" sz="2600" b="1" smtClean="0">
                <a:ea typeface="ＭＳ Ｐゴシック" pitchFamily="34" charset="-128"/>
              </a:rPr>
              <a:t>inconsistently</a:t>
            </a:r>
            <a:r>
              <a:rPr lang="en-US" sz="2600" smtClean="0">
                <a:ea typeface="ＭＳ Ｐゴシック" pitchFamily="34" charset="-128"/>
              </a:rPr>
              <a:t> as specified in the criterion</a:t>
            </a:r>
          </a:p>
          <a:p>
            <a:pPr marL="342900" indent="-342900"/>
            <a:r>
              <a:rPr lang="en-US" sz="2600" smtClean="0">
                <a:ea typeface="ＭＳ Ｐゴシック" pitchFamily="34" charset="-128"/>
              </a:rPr>
              <a:t>Performs the item with </a:t>
            </a:r>
            <a:r>
              <a:rPr lang="en-US" sz="2600" b="1" smtClean="0">
                <a:ea typeface="ＭＳ Ｐゴシック" pitchFamily="34" charset="-128"/>
              </a:rPr>
              <a:t>assistance</a:t>
            </a:r>
          </a:p>
          <a:p>
            <a:pPr marL="342900" indent="-342900"/>
            <a:r>
              <a:rPr lang="en-US" sz="2600" smtClean="0">
                <a:ea typeface="ＭＳ Ｐゴシック" pitchFamily="34" charset="-128"/>
              </a:rPr>
              <a:t>Performs only </a:t>
            </a:r>
            <a:r>
              <a:rPr lang="en-US" sz="2600" b="1" smtClean="0">
                <a:ea typeface="ＭＳ Ｐゴシック" pitchFamily="34" charset="-128"/>
              </a:rPr>
              <a:t>parts</a:t>
            </a:r>
            <a:r>
              <a:rPr lang="en-US" sz="2600" smtClean="0">
                <a:ea typeface="ＭＳ Ｐゴシック" pitchFamily="34" charset="-128"/>
              </a:rPr>
              <a:t> of the stated criterion (i.e., the skill is emerging)</a:t>
            </a:r>
          </a:p>
          <a:p>
            <a:pPr marL="342900" indent="-342900"/>
            <a:r>
              <a:rPr lang="en-US" sz="2600" smtClean="0">
                <a:ea typeface="ＭＳ Ｐゴシック" pitchFamily="34" charset="-128"/>
              </a:rPr>
              <a:t>Performs the item under </a:t>
            </a:r>
            <a:r>
              <a:rPr lang="en-US" sz="2600" b="1" smtClean="0">
                <a:ea typeface="ＭＳ Ｐゴシック" pitchFamily="34" charset="-128"/>
              </a:rPr>
              <a:t>specific</a:t>
            </a:r>
            <a:r>
              <a:rPr lang="en-US" sz="2600" smtClean="0">
                <a:ea typeface="ＭＳ Ｐゴシック" pitchFamily="34" charset="-128"/>
              </a:rPr>
              <a:t> situations or conditions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1026"/>
          <p:cNvSpPr>
            <a:spLocks noGrp="1" noChangeArrowheads="1"/>
          </p:cNvSpPr>
          <p:nvPr>
            <p:ph type="title"/>
          </p:nvPr>
        </p:nvSpPr>
        <p:spPr/>
        <p:txBody>
          <a:bodyPr anchor="ctr"/>
          <a:lstStyle/>
          <a:p>
            <a:r>
              <a:rPr lang="en-US" sz="5400" smtClean="0">
                <a:ea typeface="ＭＳ Ｐゴシック" pitchFamily="34" charset="-128"/>
              </a:rPr>
              <a:t>Scoring Option: 0</a:t>
            </a:r>
          </a:p>
        </p:txBody>
      </p:sp>
      <p:sp>
        <p:nvSpPr>
          <p:cNvPr id="547843" name="Rectangle 1027"/>
          <p:cNvSpPr>
            <a:spLocks noGrp="1" noChangeArrowheads="1"/>
          </p:cNvSpPr>
          <p:nvPr>
            <p:ph idx="1"/>
          </p:nvPr>
        </p:nvSpPr>
        <p:spPr/>
        <p:txBody>
          <a:bodyPr/>
          <a:lstStyle/>
          <a:p>
            <a:r>
              <a:rPr lang="en-US" sz="3000" b="1" smtClean="0">
                <a:ea typeface="ＭＳ Ｐゴシック" pitchFamily="34" charset="-128"/>
              </a:rPr>
              <a:t>Does not yet perform</a:t>
            </a:r>
            <a:r>
              <a:rPr lang="en-US" sz="3000" smtClean="0">
                <a:ea typeface="ＭＳ Ｐゴシック" pitchFamily="34" charset="-128"/>
              </a:rPr>
              <a:t> the item as specified in the criterion even with repeated opportunities or assistance or when modification are made</a:t>
            </a:r>
          </a:p>
          <a:p>
            <a:r>
              <a:rPr lang="en-US" sz="3000" smtClean="0">
                <a:ea typeface="ＭＳ Ｐゴシック" pitchFamily="34" charset="-128"/>
              </a:rPr>
              <a:t>Child </a:t>
            </a:r>
            <a:r>
              <a:rPr lang="en-US" sz="3000" b="1" smtClean="0">
                <a:ea typeface="ＭＳ Ｐゴシック" pitchFamily="34" charset="-128"/>
              </a:rPr>
              <a:t>was not observed</a:t>
            </a:r>
            <a:r>
              <a:rPr lang="en-US" sz="3000" smtClean="0">
                <a:ea typeface="ＭＳ Ｐゴシック" pitchFamily="34" charset="-128"/>
              </a:rPr>
              <a:t> performing the item because it is not expected based upon knowledge of development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3"/>
          <p:cNvSpPr>
            <a:spLocks noGrp="1" noChangeArrowheads="1"/>
          </p:cNvSpPr>
          <p:nvPr>
            <p:ph type="title"/>
          </p:nvPr>
        </p:nvSpPr>
        <p:spPr/>
        <p:txBody>
          <a:bodyPr anchor="ctr">
            <a:normAutofit fontScale="90000"/>
          </a:bodyPr>
          <a:lstStyle/>
          <a:p>
            <a:pPr algn="ctr"/>
            <a:r>
              <a:rPr lang="en-US" sz="6000" smtClean="0">
                <a:ea typeface="ＭＳ Ｐゴシック" pitchFamily="34" charset="-128"/>
              </a:rPr>
              <a:t>Scoring Note Options</a:t>
            </a:r>
          </a:p>
        </p:txBody>
      </p:sp>
      <p:sp>
        <p:nvSpPr>
          <p:cNvPr id="553987" name="Rectangle 2"/>
          <p:cNvSpPr>
            <a:spLocks noGrp="1" noChangeArrowheads="1"/>
          </p:cNvSpPr>
          <p:nvPr>
            <p:ph idx="1"/>
          </p:nvPr>
        </p:nvSpPr>
        <p:spPr/>
        <p:txBody>
          <a:bodyPr/>
          <a:lstStyle/>
          <a:p>
            <a:pPr algn="ctr">
              <a:lnSpc>
                <a:spcPct val="90000"/>
              </a:lnSpc>
              <a:buClr>
                <a:schemeClr val="tx2"/>
              </a:buClr>
              <a:buSzPct val="80000"/>
              <a:buFont typeface="Wingdings" pitchFamily="2" charset="2"/>
              <a:buNone/>
            </a:pPr>
            <a:r>
              <a:rPr lang="en-US" sz="3200" smtClean="0">
                <a:ea typeface="ＭＳ Ｐゴシック" pitchFamily="34" charset="-128"/>
              </a:rPr>
              <a:t> A = Assistance  (1 or 0)</a:t>
            </a:r>
          </a:p>
          <a:p>
            <a:pPr algn="ctr">
              <a:lnSpc>
                <a:spcPct val="90000"/>
              </a:lnSpc>
              <a:buClr>
                <a:schemeClr val="tx2"/>
              </a:buClr>
              <a:buSzPct val="80000"/>
              <a:buFont typeface="Wingdings" pitchFamily="2" charset="2"/>
              <a:buNone/>
            </a:pPr>
            <a:r>
              <a:rPr lang="en-US" sz="3200" smtClean="0">
                <a:ea typeface="ＭＳ Ｐゴシック" pitchFamily="34" charset="-128"/>
              </a:rPr>
              <a:t>B = Behavior Interfered (1 or 0)</a:t>
            </a:r>
          </a:p>
          <a:p>
            <a:pPr algn="ctr">
              <a:lnSpc>
                <a:spcPct val="90000"/>
              </a:lnSpc>
              <a:buClr>
                <a:schemeClr val="tx2"/>
              </a:buClr>
              <a:buSzPct val="80000"/>
              <a:buFont typeface="Wingdings" pitchFamily="2" charset="2"/>
              <a:buNone/>
            </a:pPr>
            <a:r>
              <a:rPr lang="en-US" sz="3200" smtClean="0">
                <a:ea typeface="ＭＳ Ｐゴシック" pitchFamily="34" charset="-128"/>
              </a:rPr>
              <a:t>R = Report (2, 1, 0)</a:t>
            </a:r>
          </a:p>
          <a:p>
            <a:pPr algn="ctr">
              <a:lnSpc>
                <a:spcPct val="90000"/>
              </a:lnSpc>
              <a:buClr>
                <a:schemeClr val="tx2"/>
              </a:buClr>
              <a:buSzPct val="80000"/>
              <a:buFont typeface="Wingdings" pitchFamily="2" charset="2"/>
              <a:buNone/>
            </a:pPr>
            <a:r>
              <a:rPr lang="en-US" sz="3200" smtClean="0">
                <a:ea typeface="ＭＳ Ｐゴシック" pitchFamily="34" charset="-128"/>
              </a:rPr>
              <a:t>M = Modification (2, 1, 0)</a:t>
            </a:r>
          </a:p>
          <a:p>
            <a:pPr algn="ctr">
              <a:lnSpc>
                <a:spcPct val="90000"/>
              </a:lnSpc>
              <a:buClr>
                <a:schemeClr val="tx2"/>
              </a:buClr>
              <a:buSzPct val="80000"/>
              <a:buFont typeface="Wingdings" pitchFamily="2" charset="2"/>
              <a:buNone/>
            </a:pPr>
            <a:r>
              <a:rPr lang="en-US" sz="3200" smtClean="0">
                <a:ea typeface="ＭＳ Ｐゴシック" pitchFamily="34" charset="-128"/>
              </a:rPr>
              <a:t>D = Direct Test (2, 1, 0)</a:t>
            </a:r>
          </a:p>
          <a:p>
            <a:pPr algn="ctr">
              <a:lnSpc>
                <a:spcPct val="90000"/>
              </a:lnSpc>
              <a:buClr>
                <a:schemeClr val="tx2"/>
              </a:buClr>
              <a:buSzPct val="80000"/>
              <a:buFont typeface="Wingdings" pitchFamily="2" charset="2"/>
              <a:buNone/>
            </a:pPr>
            <a:r>
              <a:rPr lang="en-US" sz="3200" smtClean="0">
                <a:ea typeface="ＭＳ Ｐゴシック" pitchFamily="34" charset="-128"/>
              </a:rPr>
              <a:t>Q = Quality (2, 1)</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3"/>
          <p:cNvSpPr>
            <a:spLocks noGrp="1" noChangeArrowheads="1"/>
          </p:cNvSpPr>
          <p:nvPr>
            <p:ph type="title"/>
          </p:nvPr>
        </p:nvSpPr>
        <p:spPr/>
        <p:txBody>
          <a:bodyPr anchor="ctr">
            <a:normAutofit fontScale="90000"/>
          </a:bodyPr>
          <a:lstStyle/>
          <a:p>
            <a:pPr algn="ctr"/>
            <a:r>
              <a:rPr lang="en-US" sz="3700" smtClean="0">
                <a:ea typeface="ＭＳ Ｐゴシック" pitchFamily="34" charset="-128"/>
              </a:rPr>
              <a:t>What Additional Information Do Scoring Notes Provide?</a:t>
            </a:r>
          </a:p>
        </p:txBody>
      </p:sp>
      <p:sp>
        <p:nvSpPr>
          <p:cNvPr id="556035" name="Rectangle 2"/>
          <p:cNvSpPr>
            <a:spLocks noGrp="1" noChangeArrowheads="1"/>
          </p:cNvSpPr>
          <p:nvPr>
            <p:ph idx="1"/>
          </p:nvPr>
        </p:nvSpPr>
        <p:spPr>
          <a:xfrm>
            <a:off x="498475" y="1600200"/>
            <a:ext cx="8264525" cy="4525963"/>
          </a:xfrm>
        </p:spPr>
        <p:txBody>
          <a:bodyPr/>
          <a:lstStyle/>
          <a:p>
            <a:pPr marL="365125" indent="-282575">
              <a:lnSpc>
                <a:spcPct val="90000"/>
              </a:lnSpc>
              <a:buClr>
                <a:schemeClr val="tx2"/>
              </a:buClr>
              <a:buFont typeface="Wingdings" pitchFamily="2" charset="2"/>
              <a:buChar char="v"/>
            </a:pPr>
            <a:r>
              <a:rPr lang="en-US" sz="1600" smtClean="0">
                <a:ea typeface="ＭＳ Ｐゴシック" pitchFamily="34" charset="-128"/>
              </a:rPr>
              <a:t> A = Assistance  (1 or 0)</a:t>
            </a:r>
          </a:p>
          <a:p>
            <a:pPr marL="639763" lvl="1" indent="-236538">
              <a:lnSpc>
                <a:spcPct val="90000"/>
              </a:lnSpc>
              <a:buClr>
                <a:schemeClr val="tx2"/>
              </a:buClr>
              <a:buFontTx/>
              <a:buChar char="•"/>
            </a:pPr>
            <a:r>
              <a:rPr lang="en-US" sz="1600" smtClean="0">
                <a:ea typeface="ＭＳ Ｐゴシック" pitchFamily="34" charset="-128"/>
              </a:rPr>
              <a:t>Environment, peer, or adult performs part of the criterion</a:t>
            </a:r>
          </a:p>
          <a:p>
            <a:pPr marL="365125" indent="-282575">
              <a:lnSpc>
                <a:spcPct val="90000"/>
              </a:lnSpc>
              <a:buClr>
                <a:schemeClr val="tx2"/>
              </a:buClr>
              <a:buFont typeface="Wingdings" pitchFamily="2" charset="2"/>
              <a:buChar char="v"/>
            </a:pPr>
            <a:r>
              <a:rPr lang="en-US" sz="1600" smtClean="0">
                <a:ea typeface="ＭＳ Ｐゴシック" pitchFamily="34" charset="-128"/>
              </a:rPr>
              <a:t> B = Behavior Interfered (1 or 0)</a:t>
            </a:r>
          </a:p>
          <a:p>
            <a:pPr marL="639763" lvl="1" indent="-236538">
              <a:lnSpc>
                <a:spcPct val="90000"/>
              </a:lnSpc>
              <a:buClr>
                <a:schemeClr val="tx2"/>
              </a:buClr>
              <a:buFontTx/>
              <a:buChar char="•"/>
            </a:pPr>
            <a:r>
              <a:rPr lang="en-US" sz="1600" smtClean="0">
                <a:ea typeface="ＭＳ Ｐゴシック" pitchFamily="34" charset="-128"/>
              </a:rPr>
              <a:t>Refusal, ignore, inattention, aggression</a:t>
            </a:r>
          </a:p>
          <a:p>
            <a:pPr marL="365125" indent="-282575">
              <a:lnSpc>
                <a:spcPct val="90000"/>
              </a:lnSpc>
              <a:buClr>
                <a:schemeClr val="tx2"/>
              </a:buClr>
              <a:buFont typeface="Wingdings" pitchFamily="2" charset="2"/>
              <a:buChar char="v"/>
            </a:pPr>
            <a:r>
              <a:rPr lang="en-US" sz="1600" smtClean="0">
                <a:ea typeface="ＭＳ Ｐゴシック" pitchFamily="34" charset="-128"/>
              </a:rPr>
              <a:t> R = Report (2, 1, 0)</a:t>
            </a:r>
          </a:p>
          <a:p>
            <a:pPr marL="639763" lvl="1" indent="-236538">
              <a:lnSpc>
                <a:spcPct val="90000"/>
              </a:lnSpc>
              <a:buClr>
                <a:schemeClr val="tx2"/>
              </a:buClr>
              <a:buFontTx/>
              <a:buChar char="•"/>
            </a:pPr>
            <a:r>
              <a:rPr lang="en-US" sz="1600" smtClean="0">
                <a:ea typeface="ＭＳ Ｐゴシック" pitchFamily="34" charset="-128"/>
              </a:rPr>
              <a:t>Haven’t recently reviewed the criteria; other sources</a:t>
            </a:r>
          </a:p>
          <a:p>
            <a:pPr marL="365125" indent="-282575">
              <a:lnSpc>
                <a:spcPct val="90000"/>
              </a:lnSpc>
              <a:buClr>
                <a:schemeClr val="tx2"/>
              </a:buClr>
              <a:buFont typeface="Wingdings" pitchFamily="2" charset="2"/>
              <a:buChar char="v"/>
            </a:pPr>
            <a:r>
              <a:rPr lang="en-US" sz="1600" smtClean="0">
                <a:ea typeface="ＭＳ Ｐゴシック" pitchFamily="34" charset="-128"/>
              </a:rPr>
              <a:t> M = Modification (2, 1, 0)</a:t>
            </a:r>
          </a:p>
          <a:p>
            <a:pPr marL="639763" lvl="1" indent="-236538">
              <a:lnSpc>
                <a:spcPct val="90000"/>
              </a:lnSpc>
              <a:buClr>
                <a:schemeClr val="tx2"/>
              </a:buClr>
              <a:buFontTx/>
              <a:buChar char="•"/>
            </a:pPr>
            <a:r>
              <a:rPr lang="en-US" sz="1600" smtClean="0">
                <a:ea typeface="ＭＳ Ｐゴシック" pitchFamily="34" charset="-128"/>
              </a:rPr>
              <a:t>Long terms change of how child performs criterion; ensure assessment items are culturally, linguistically, and individually non-biased</a:t>
            </a:r>
          </a:p>
          <a:p>
            <a:pPr marL="365125" indent="-282575">
              <a:lnSpc>
                <a:spcPct val="90000"/>
              </a:lnSpc>
              <a:buClr>
                <a:schemeClr val="tx2"/>
              </a:buClr>
              <a:buFont typeface="Wingdings" pitchFamily="2" charset="2"/>
              <a:buChar char="v"/>
            </a:pPr>
            <a:r>
              <a:rPr lang="en-US" sz="1600" smtClean="0">
                <a:ea typeface="ＭＳ Ｐゴシック" pitchFamily="34" charset="-128"/>
              </a:rPr>
              <a:t> D = Direct Test (2, 1, 0)</a:t>
            </a:r>
          </a:p>
          <a:p>
            <a:pPr marL="639763" lvl="1" indent="-236538">
              <a:lnSpc>
                <a:spcPct val="90000"/>
              </a:lnSpc>
              <a:buClr>
                <a:schemeClr val="tx2"/>
              </a:buClr>
              <a:buFontTx/>
              <a:buChar char="•"/>
            </a:pPr>
            <a:r>
              <a:rPr lang="en-US" sz="1600" smtClean="0">
                <a:ea typeface="ＭＳ Ｐゴシック" pitchFamily="34" charset="-128"/>
              </a:rPr>
              <a:t>Contrived/situated; repeated prompting/trials</a:t>
            </a:r>
          </a:p>
          <a:p>
            <a:pPr marL="365125" indent="-282575">
              <a:lnSpc>
                <a:spcPct val="90000"/>
              </a:lnSpc>
              <a:buClr>
                <a:schemeClr val="tx2"/>
              </a:buClr>
              <a:buFont typeface="Wingdings" pitchFamily="2" charset="2"/>
              <a:buChar char="v"/>
            </a:pPr>
            <a:r>
              <a:rPr lang="en-US" sz="1600" smtClean="0">
                <a:ea typeface="ＭＳ Ｐゴシック" pitchFamily="34" charset="-128"/>
              </a:rPr>
              <a:t> Q = Quality (2, 1, 0?)</a:t>
            </a:r>
          </a:p>
          <a:p>
            <a:pPr marL="639763" lvl="1" indent="-236538">
              <a:lnSpc>
                <a:spcPct val="90000"/>
              </a:lnSpc>
              <a:buClr>
                <a:schemeClr val="tx2"/>
              </a:buClr>
              <a:buFontTx/>
              <a:buChar char="•"/>
            </a:pPr>
            <a:r>
              <a:rPr lang="en-US" sz="1600" smtClean="0">
                <a:ea typeface="ＭＳ Ｐゴシック" pitchFamily="34" charset="-128"/>
              </a:rPr>
              <a:t>Something unique or unusual but still functional</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descr="bs01590_"/>
          <p:cNvPicPr>
            <a:picLocks noChangeAspect="1" noChangeArrowheads="1"/>
          </p:cNvPicPr>
          <p:nvPr/>
        </p:nvPicPr>
        <p:blipFill>
          <a:blip r:embed="rId3" cstate="print">
            <a:lum bright="70000" contrast="-70000"/>
          </a:blip>
          <a:srcRect/>
          <a:stretch>
            <a:fillRect/>
          </a:stretch>
        </p:blipFill>
        <p:spPr bwMode="auto">
          <a:xfrm>
            <a:off x="381000" y="5111750"/>
            <a:ext cx="1524000" cy="1365250"/>
          </a:xfrm>
          <a:prstGeom prst="rect">
            <a:avLst/>
          </a:prstGeom>
          <a:noFill/>
          <a:ln w="9525">
            <a:noFill/>
            <a:miter lim="800000"/>
            <a:headEnd/>
            <a:tailEnd/>
          </a:ln>
        </p:spPr>
      </p:pic>
      <p:sp>
        <p:nvSpPr>
          <p:cNvPr id="669699" name="Rectangle 3"/>
          <p:cNvSpPr>
            <a:spLocks noGrp="1" noChangeArrowheads="1"/>
          </p:cNvSpPr>
          <p:nvPr>
            <p:ph type="title"/>
          </p:nvPr>
        </p:nvSpPr>
        <p:spPr>
          <a:xfrm>
            <a:off x="838200" y="762000"/>
            <a:ext cx="7772400" cy="762000"/>
          </a:xfrm>
        </p:spPr>
        <p:txBody>
          <a:bodyPr anchor="ctr">
            <a:normAutofit/>
          </a:bodyPr>
          <a:lstStyle/>
          <a:p>
            <a:r>
              <a:rPr lang="en-US" sz="4400" smtClean="0">
                <a:ea typeface="ＭＳ Ｐゴシック" pitchFamily="34" charset="-128"/>
              </a:rPr>
              <a:t>Scoring Practice</a:t>
            </a:r>
          </a:p>
        </p:txBody>
      </p:sp>
      <p:sp>
        <p:nvSpPr>
          <p:cNvPr id="669700" name="Rectangle 4"/>
          <p:cNvSpPr>
            <a:spLocks noGrp="1" noChangeArrowheads="1"/>
          </p:cNvSpPr>
          <p:nvPr>
            <p:ph idx="1"/>
          </p:nvPr>
        </p:nvSpPr>
        <p:spPr>
          <a:xfrm>
            <a:off x="1905000" y="1905000"/>
            <a:ext cx="6858000" cy="4572000"/>
          </a:xfrm>
        </p:spPr>
        <p:txBody>
          <a:bodyPr/>
          <a:lstStyle/>
          <a:p>
            <a:pPr marL="457200" indent="-457200">
              <a:buClr>
                <a:schemeClr val="tx2"/>
              </a:buClr>
            </a:pPr>
            <a:r>
              <a:rPr lang="en-US" sz="1800" smtClean="0">
                <a:ea typeface="ＭＳ Ｐゴシック" pitchFamily="34" charset="-128"/>
              </a:rPr>
              <a:t>In addition to scoring items, you are encouraged to use scoring notes (qualifying notes). What are they and how do you use them?</a:t>
            </a:r>
          </a:p>
          <a:p>
            <a:pPr marL="1027113" lvl="1" indent="-455613">
              <a:buClr>
                <a:schemeClr val="tx2"/>
              </a:buClr>
            </a:pPr>
            <a:r>
              <a:rPr lang="en-US" sz="1600" smtClean="0">
                <a:ea typeface="ＭＳ Ｐゴシック" pitchFamily="34" charset="-128"/>
              </a:rPr>
              <a:t>Does every scored item require a note?</a:t>
            </a:r>
          </a:p>
          <a:p>
            <a:pPr marL="1027113" lvl="1" indent="-455613">
              <a:buClr>
                <a:schemeClr val="tx2"/>
              </a:buClr>
            </a:pPr>
            <a:r>
              <a:rPr lang="en-US" sz="1600" smtClean="0">
                <a:ea typeface="ＭＳ Ｐゴシック" pitchFamily="34" charset="-128"/>
              </a:rPr>
              <a:t>Where do you record the score and/or the note on the Child Observation Data Recording Form?</a:t>
            </a:r>
          </a:p>
          <a:p>
            <a:pPr marL="457200" indent="-457200">
              <a:buClr>
                <a:schemeClr val="tx2"/>
              </a:buClr>
            </a:pPr>
            <a:r>
              <a:rPr lang="en-US" sz="1800" smtClean="0">
                <a:ea typeface="ＭＳ Ｐゴシック" pitchFamily="34" charset="-128"/>
              </a:rPr>
              <a:t>Provide an example of how and when you would use each of the notes</a:t>
            </a:r>
          </a:p>
          <a:p>
            <a:pPr marL="457200" indent="-457200">
              <a:buClr>
                <a:schemeClr val="tx2"/>
              </a:buClr>
            </a:pPr>
            <a:r>
              <a:rPr lang="en-US" sz="1800" smtClean="0">
                <a:ea typeface="ＭＳ Ｐゴシック" pitchFamily="34" charset="-128"/>
              </a:rPr>
              <a:t>Are you allowed to make modifications and adaptations of AEPS items?</a:t>
            </a:r>
          </a:p>
          <a:p>
            <a:pPr marL="1027113" lvl="1" indent="-455613">
              <a:buClr>
                <a:schemeClr val="tx2"/>
              </a:buClr>
            </a:pPr>
            <a:r>
              <a:rPr lang="en-US" sz="1600" smtClean="0">
                <a:ea typeface="ＭＳ Ｐゴシック" pitchFamily="34" charset="-128"/>
              </a:rPr>
              <a:t>If yes, what is allowed?</a:t>
            </a:r>
          </a:p>
          <a:p>
            <a:pPr marL="1027113" lvl="1" indent="-455613">
              <a:buClr>
                <a:schemeClr val="tx2"/>
              </a:buClr>
            </a:pPr>
            <a:r>
              <a:rPr lang="en-US" sz="1600" smtClean="0">
                <a:ea typeface="ＭＳ Ｐゴシック" pitchFamily="34" charset="-128"/>
              </a:rPr>
              <a:t>Provide a couple of examples of how you would modify or adapt an AEPS item</a:t>
            </a:r>
          </a:p>
        </p:txBody>
      </p:sp>
      <p:pic>
        <p:nvPicPr>
          <p:cNvPr id="5" name="Picture 1026" descr="C:\Documents and Settings\HP_Administrator\Application Data\Microsoft\Media Catalog\Downloaded Clips\clad\j0433865.png"/>
          <p:cNvPicPr>
            <a:picLocks noChangeAspect="1" noChangeArrowheads="1"/>
          </p:cNvPicPr>
          <p:nvPr/>
        </p:nvPicPr>
        <p:blipFill>
          <a:blip r:embed="rId4" cstate="print"/>
          <a:srcRect/>
          <a:stretch>
            <a:fillRect/>
          </a:stretch>
        </p:blipFill>
        <p:spPr bwMode="auto">
          <a:xfrm>
            <a:off x="0" y="2133600"/>
            <a:ext cx="1752600" cy="1752600"/>
          </a:xfrm>
          <a:prstGeom prst="rect">
            <a:avLst/>
          </a:prstGeom>
          <a:noFill/>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Scoring Guidelines</a:t>
            </a:r>
            <a:endParaRPr lang="en-US"/>
          </a:p>
        </p:txBody>
      </p:sp>
      <p:sp>
        <p:nvSpPr>
          <p:cNvPr id="3" name="Content Placeholder 2"/>
          <p:cNvSpPr>
            <a:spLocks noGrp="1"/>
          </p:cNvSpPr>
          <p:nvPr>
            <p:ph idx="1"/>
          </p:nvPr>
        </p:nvSpPr>
        <p:spPr/>
        <p:txBody>
          <a:bodyPr/>
          <a:lstStyle/>
          <a:p>
            <a:r>
              <a:rPr lang="en-US" smtClean="0"/>
              <a:t>If </a:t>
            </a:r>
            <a:r>
              <a:rPr lang="en-US" i="1" u="sng" smtClean="0"/>
              <a:t>either type</a:t>
            </a:r>
            <a:r>
              <a:rPr lang="en-US" smtClean="0"/>
              <a:t> of goal is a 2, then all associated objectives can be scored a 2</a:t>
            </a:r>
          </a:p>
          <a:p>
            <a:r>
              <a:rPr lang="en-US" smtClean="0"/>
              <a:t>If and </a:t>
            </a:r>
            <a:r>
              <a:rPr lang="en-US" i="1" u="sng" smtClean="0"/>
              <a:t>additive</a:t>
            </a:r>
            <a:r>
              <a:rPr lang="en-US" smtClean="0"/>
              <a:t> goal is scored a 0, then all associated objectives can be scored a 0.</a:t>
            </a:r>
          </a:p>
          <a:p>
            <a:r>
              <a:rPr lang="en-US" smtClean="0"/>
              <a:t>If a </a:t>
            </a:r>
            <a:r>
              <a:rPr lang="en-US" i="1" u="sng" smtClean="0"/>
              <a:t>developmental</a:t>
            </a:r>
            <a:r>
              <a:rPr lang="en-US" smtClean="0"/>
              <a:t> goal is scored a 0, then look at the next objective</a:t>
            </a:r>
          </a:p>
          <a:p>
            <a:pPr lvl="1"/>
            <a:r>
              <a:rPr lang="en-US" smtClean="0"/>
              <a:t>As soon as an objective is scored a 2, then all remaining objectives are scored a 2</a:t>
            </a:r>
          </a:p>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Scores</a:t>
            </a:r>
            <a:endParaRPr lang="en-US"/>
          </a:p>
        </p:txBody>
      </p:sp>
      <p:sp>
        <p:nvSpPr>
          <p:cNvPr id="3" name="Content Placeholder 2"/>
          <p:cNvSpPr>
            <a:spLocks noGrp="1"/>
          </p:cNvSpPr>
          <p:nvPr>
            <p:ph idx="1"/>
          </p:nvPr>
        </p:nvSpPr>
        <p:spPr/>
        <p:txBody>
          <a:bodyPr/>
          <a:lstStyle/>
          <a:p>
            <a:pPr>
              <a:lnSpc>
                <a:spcPct val="90000"/>
              </a:lnSpc>
              <a:buClr>
                <a:schemeClr val="tx2"/>
              </a:buClr>
            </a:pPr>
            <a:r>
              <a:rPr lang="en-US" smtClean="0"/>
              <a:t>Area Percent Score</a:t>
            </a:r>
          </a:p>
          <a:p>
            <a:pPr lvl="1">
              <a:lnSpc>
                <a:spcPct val="90000"/>
              </a:lnSpc>
              <a:buClr>
                <a:schemeClr val="tx2"/>
              </a:buClr>
            </a:pPr>
            <a:r>
              <a:rPr lang="en-US" smtClean="0"/>
              <a:t>Add 2’s and 1’s =</a:t>
            </a:r>
            <a:r>
              <a:rPr lang="en-US" u="sng" smtClean="0"/>
              <a:t>Area Raw Score</a:t>
            </a:r>
          </a:p>
          <a:p>
            <a:pPr lvl="1">
              <a:lnSpc>
                <a:spcPct val="90000"/>
              </a:lnSpc>
              <a:buClr>
                <a:schemeClr val="tx2"/>
              </a:buClr>
            </a:pPr>
            <a:r>
              <a:rPr lang="en-US" smtClean="0"/>
              <a:t>Divide by the </a:t>
            </a:r>
            <a:r>
              <a:rPr lang="en-US" u="sng" smtClean="0"/>
              <a:t>Total Area Score Possible</a:t>
            </a:r>
          </a:p>
          <a:p>
            <a:pPr>
              <a:lnSpc>
                <a:spcPct val="90000"/>
              </a:lnSpc>
              <a:buClr>
                <a:schemeClr val="tx2"/>
              </a:buClr>
            </a:pPr>
            <a:r>
              <a:rPr lang="en-US" smtClean="0"/>
              <a:t>Total Percent Score</a:t>
            </a:r>
          </a:p>
          <a:p>
            <a:pPr lvl="1">
              <a:lnSpc>
                <a:spcPct val="90000"/>
              </a:lnSpc>
              <a:buClr>
                <a:schemeClr val="tx2"/>
              </a:buClr>
            </a:pPr>
            <a:r>
              <a:rPr lang="en-US" smtClean="0"/>
              <a:t>Add 2’s and 1’s across areas = </a:t>
            </a:r>
            <a:r>
              <a:rPr lang="en-US" u="sng" smtClean="0"/>
              <a:t>Total Raw Score</a:t>
            </a:r>
          </a:p>
          <a:p>
            <a:pPr lvl="1">
              <a:lnSpc>
                <a:spcPct val="90000"/>
              </a:lnSpc>
              <a:buClr>
                <a:schemeClr val="tx2"/>
              </a:buClr>
            </a:pPr>
            <a:r>
              <a:rPr lang="en-US" smtClean="0"/>
              <a:t>Divide by the </a:t>
            </a:r>
            <a:r>
              <a:rPr lang="en-US" u="sng" smtClean="0"/>
              <a:t>Total Score Possible</a:t>
            </a:r>
            <a:r>
              <a:rPr lang="en-US" smtClean="0"/>
              <a:t> for all areas</a:t>
            </a:r>
          </a:p>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Stop and Consider</a:t>
            </a:r>
          </a:p>
        </p:txBody>
      </p:sp>
      <p:sp>
        <p:nvSpPr>
          <p:cNvPr id="475139" name="Rectangle 3"/>
          <p:cNvSpPr>
            <a:spLocks noGrp="1" noChangeArrowheads="1"/>
          </p:cNvSpPr>
          <p:nvPr>
            <p:ph idx="1"/>
          </p:nvPr>
        </p:nvSpPr>
        <p:spPr/>
        <p:txBody>
          <a:bodyPr/>
          <a:lstStyle/>
          <a:p>
            <a:r>
              <a:rPr lang="en-US"/>
              <a:t>Possible participant questions</a:t>
            </a:r>
          </a:p>
          <a:p>
            <a:pPr lvl="1"/>
            <a:r>
              <a:rPr lang="en-US"/>
              <a:t>How can someone score a developmental area of the AEPS that is outside their area of training?</a:t>
            </a:r>
          </a:p>
          <a:p>
            <a:pPr lvl="1"/>
            <a:r>
              <a:rPr lang="en-US"/>
              <a:t>Can I score goals that I didn’t actually observe?</a:t>
            </a:r>
          </a:p>
          <a:p>
            <a:pPr lvl="1"/>
            <a:r>
              <a:rPr lang="en-US"/>
              <a:t>What do I do if information conflicts (e.g., one person says they can, one says they can’t, I saw the child do it one time and not another etc.)?</a:t>
            </a:r>
          </a:p>
          <a:p>
            <a:pPr lvl="1"/>
            <a:endParaRPr lang="en-US"/>
          </a:p>
        </p:txBody>
      </p:sp>
      <p:pic>
        <p:nvPicPr>
          <p:cNvPr id="475140" name="Picture 4" descr="C:\Documents and Settings\HP_Administrator\Application Data\Microsoft\Media Catalog\Downloaded Clips\cla4\j0411244.wmf"/>
          <p:cNvPicPr>
            <a:picLocks noChangeAspect="1" noChangeArrowheads="1"/>
          </p:cNvPicPr>
          <p:nvPr/>
        </p:nvPicPr>
        <p:blipFill>
          <a:blip r:embed="rId3" cstate="print"/>
          <a:srcRect/>
          <a:stretch>
            <a:fillRect/>
          </a:stretch>
        </p:blipFill>
        <p:spPr bwMode="auto">
          <a:xfrm>
            <a:off x="7010400" y="381000"/>
            <a:ext cx="1590675" cy="150653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Summaries</a:t>
            </a:r>
            <a:endParaRPr lang="en-US"/>
          </a:p>
        </p:txBody>
      </p:sp>
      <p:sp>
        <p:nvSpPr>
          <p:cNvPr id="3" name="Content Placeholder 2"/>
          <p:cNvSpPr>
            <a:spLocks noGrp="1"/>
          </p:cNvSpPr>
          <p:nvPr>
            <p:ph idx="1"/>
          </p:nvPr>
        </p:nvSpPr>
        <p:spPr/>
        <p:txBody>
          <a:bodyPr/>
          <a:lstStyle/>
          <a:p>
            <a:pPr>
              <a:buClr>
                <a:schemeClr val="tx2"/>
              </a:buClr>
            </a:pPr>
            <a:r>
              <a:rPr lang="en-US" sz="2800" smtClean="0"/>
              <a:t>Numerical</a:t>
            </a:r>
          </a:p>
          <a:p>
            <a:pPr lvl="1">
              <a:buClr>
                <a:schemeClr val="tx2"/>
              </a:buClr>
            </a:pPr>
            <a:r>
              <a:rPr lang="en-US" sz="2400" smtClean="0"/>
              <a:t>Area Percent Scores</a:t>
            </a:r>
          </a:p>
          <a:p>
            <a:pPr lvl="1">
              <a:buClr>
                <a:schemeClr val="tx2"/>
              </a:buClr>
            </a:pPr>
            <a:r>
              <a:rPr lang="en-US" sz="2400" smtClean="0"/>
              <a:t>Total Percent Scores</a:t>
            </a:r>
          </a:p>
          <a:p>
            <a:pPr lvl="1">
              <a:buClr>
                <a:schemeClr val="tx2"/>
              </a:buClr>
            </a:pPr>
            <a:r>
              <a:rPr lang="en-US" sz="2400" smtClean="0"/>
              <a:t>Percent of area - independent v. emerging </a:t>
            </a:r>
          </a:p>
          <a:p>
            <a:pPr>
              <a:buClr>
                <a:schemeClr val="tx2"/>
              </a:buClr>
            </a:pPr>
            <a:r>
              <a:rPr lang="en-US" sz="2800" smtClean="0"/>
              <a:t>Visual</a:t>
            </a:r>
          </a:p>
          <a:p>
            <a:pPr lvl="1">
              <a:buClr>
                <a:schemeClr val="tx2"/>
              </a:buClr>
            </a:pPr>
            <a:r>
              <a:rPr lang="en-US" sz="2400" smtClean="0"/>
              <a:t>Graphing</a:t>
            </a:r>
          </a:p>
          <a:p>
            <a:pPr lvl="1">
              <a:buClr>
                <a:schemeClr val="tx2"/>
              </a:buClr>
            </a:pPr>
            <a:r>
              <a:rPr lang="en-US" sz="2400" smtClean="0"/>
              <a:t>Child Progress Form</a:t>
            </a:r>
          </a:p>
          <a:p>
            <a:pPr>
              <a:buClr>
                <a:schemeClr val="tx2"/>
              </a:buClr>
            </a:pPr>
            <a:r>
              <a:rPr lang="en-US" sz="2800" smtClean="0"/>
              <a:t>Narrative</a:t>
            </a:r>
          </a:p>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Curriculum</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Assessment</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curriculum?</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674" name="Picture 2" descr="j0237588[1]"/>
          <p:cNvPicPr>
            <a:picLocks noChangeAspect="1" noChangeArrowheads="1"/>
          </p:cNvPicPr>
          <p:nvPr/>
        </p:nvPicPr>
        <p:blipFill>
          <a:blip r:embed="rId3" cstate="print"/>
          <a:srcRect/>
          <a:stretch>
            <a:fillRect/>
          </a:stretch>
        </p:blipFill>
        <p:spPr bwMode="auto">
          <a:xfrm>
            <a:off x="2438400" y="228600"/>
            <a:ext cx="4765675" cy="6324600"/>
          </a:xfrm>
          <a:prstGeom prst="rect">
            <a:avLst/>
          </a:prstGeom>
          <a:noFill/>
          <a:ln w="9525">
            <a:noFill/>
            <a:miter lim="800000"/>
            <a:headEnd/>
            <a:tailEnd/>
          </a:ln>
        </p:spPr>
      </p:pic>
      <p:sp>
        <p:nvSpPr>
          <p:cNvPr id="796675" name="Text Box 3"/>
          <p:cNvSpPr txBox="1">
            <a:spLocks noChangeArrowheads="1"/>
          </p:cNvSpPr>
          <p:nvPr/>
        </p:nvSpPr>
        <p:spPr bwMode="auto">
          <a:xfrm rot="-47346951">
            <a:off x="2689225" y="2336801"/>
            <a:ext cx="1971675" cy="336550"/>
          </a:xfrm>
          <a:prstGeom prst="rect">
            <a:avLst/>
          </a:prstGeom>
          <a:noFill/>
          <a:ln w="9525">
            <a:noFill/>
            <a:miter lim="800000"/>
            <a:headEnd/>
            <a:tailEnd/>
          </a:ln>
          <a:effectLst/>
        </p:spPr>
        <p:txBody>
          <a:bodyPr>
            <a:spAutoFit/>
          </a:bodyPr>
          <a:lstStyle/>
          <a:p>
            <a:pPr eaLnBrk="1" hangingPunct="1">
              <a:spcBef>
                <a:spcPct val="50000"/>
              </a:spcBef>
            </a:pPr>
            <a:r>
              <a:rPr lang="en-US" sz="1600">
                <a:latin typeface="Arial" pitchFamily="34" charset="0"/>
              </a:rPr>
              <a:t>Assessment</a:t>
            </a:r>
          </a:p>
        </p:txBody>
      </p:sp>
      <p:sp>
        <p:nvSpPr>
          <p:cNvPr id="796676" name="Text Box 4"/>
          <p:cNvSpPr txBox="1">
            <a:spLocks noChangeArrowheads="1"/>
          </p:cNvSpPr>
          <p:nvPr/>
        </p:nvSpPr>
        <p:spPr bwMode="auto">
          <a:xfrm rot="-47682532">
            <a:off x="3193256" y="2431257"/>
            <a:ext cx="1971675" cy="274638"/>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pitchFamily="34" charset="0"/>
              </a:rPr>
              <a:t>Scope &amp; Sequence</a:t>
            </a:r>
          </a:p>
        </p:txBody>
      </p:sp>
      <p:sp>
        <p:nvSpPr>
          <p:cNvPr id="796677" name="Text Box 5"/>
          <p:cNvSpPr txBox="1">
            <a:spLocks noChangeArrowheads="1"/>
          </p:cNvSpPr>
          <p:nvPr/>
        </p:nvSpPr>
        <p:spPr bwMode="auto">
          <a:xfrm rot="3773902">
            <a:off x="4379913" y="2125663"/>
            <a:ext cx="1089025" cy="517525"/>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Activities &amp; Instruction</a:t>
            </a:r>
          </a:p>
        </p:txBody>
      </p:sp>
      <p:sp>
        <p:nvSpPr>
          <p:cNvPr id="796678" name="Text Box 6"/>
          <p:cNvSpPr txBox="1">
            <a:spLocks noChangeArrowheads="1"/>
          </p:cNvSpPr>
          <p:nvPr/>
        </p:nvSpPr>
        <p:spPr bwMode="auto">
          <a:xfrm rot="3531284">
            <a:off x="5173663" y="1836737"/>
            <a:ext cx="1143000" cy="517525"/>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Progress Monitoring</a:t>
            </a:r>
          </a:p>
        </p:txBody>
      </p:sp>
      <p:sp>
        <p:nvSpPr>
          <p:cNvPr id="796679" name="Text Box 7"/>
          <p:cNvSpPr txBox="1">
            <a:spLocks noChangeArrowheads="1"/>
          </p:cNvSpPr>
          <p:nvPr/>
        </p:nvSpPr>
        <p:spPr bwMode="auto">
          <a:xfrm>
            <a:off x="1447800" y="6172200"/>
            <a:ext cx="6781800" cy="427038"/>
          </a:xfrm>
          <a:prstGeom prst="rect">
            <a:avLst/>
          </a:prstGeom>
          <a:noFill/>
          <a:ln w="9525">
            <a:noFill/>
            <a:miter lim="800000"/>
            <a:headEnd/>
            <a:tailEnd/>
          </a:ln>
          <a:effectLst/>
        </p:spPr>
        <p:txBody>
          <a:bodyPr>
            <a:spAutoFit/>
          </a:bodyPr>
          <a:lstStyle/>
          <a:p>
            <a:pPr algn="ctr" eaLnBrk="1" hangingPunct="1">
              <a:spcBef>
                <a:spcPct val="50000"/>
              </a:spcBef>
            </a:pPr>
            <a:r>
              <a:rPr lang="en-US" sz="2200">
                <a:latin typeface="Arial" pitchFamily="34" charset="0"/>
              </a:rPr>
              <a:t>Curriculum Framework</a:t>
            </a:r>
          </a:p>
        </p:txBody>
      </p:sp>
      <p:sp>
        <p:nvSpPr>
          <p:cNvPr id="796680" name="Text Box 8"/>
          <p:cNvSpPr txBox="1">
            <a:spLocks noChangeArrowheads="1"/>
          </p:cNvSpPr>
          <p:nvPr/>
        </p:nvSpPr>
        <p:spPr bwMode="auto">
          <a:xfrm rot="5270008">
            <a:off x="3619500" y="4305300"/>
            <a:ext cx="2819400" cy="304800"/>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Collaborative Partnerships</a:t>
            </a:r>
          </a:p>
        </p:txBody>
      </p:sp>
      <p:sp>
        <p:nvSpPr>
          <p:cNvPr id="796681" name="Text Box 9"/>
          <p:cNvSpPr txBox="1">
            <a:spLocks noChangeArrowheads="1"/>
          </p:cNvSpPr>
          <p:nvPr/>
        </p:nvSpPr>
        <p:spPr bwMode="auto">
          <a:xfrm rot="-3271480">
            <a:off x="2682875" y="1584325"/>
            <a:ext cx="1828800" cy="336550"/>
          </a:xfrm>
          <a:prstGeom prst="rect">
            <a:avLst/>
          </a:prstGeom>
          <a:noFill/>
          <a:ln w="9525">
            <a:noFill/>
            <a:miter lim="800000"/>
            <a:headEnd/>
            <a:tailEnd/>
          </a:ln>
          <a:effectLst/>
        </p:spPr>
        <p:txBody>
          <a:bodyPr>
            <a:spAutoFit/>
          </a:bodyPr>
          <a:lstStyle/>
          <a:p>
            <a:pPr eaLnBrk="1" hangingPunct="1">
              <a:spcBef>
                <a:spcPct val="50000"/>
              </a:spcBef>
            </a:pPr>
            <a:r>
              <a:rPr lang="en-US" sz="1600">
                <a:latin typeface="Arial" pitchFamily="34" charset="0"/>
              </a:rPr>
              <a:t>Leadership Plan</a:t>
            </a:r>
          </a:p>
        </p:txBody>
      </p:sp>
      <p:sp>
        <p:nvSpPr>
          <p:cNvPr id="796682" name="Text Box 10"/>
          <p:cNvSpPr txBox="1">
            <a:spLocks noChangeArrowheads="1"/>
          </p:cNvSpPr>
          <p:nvPr/>
        </p:nvSpPr>
        <p:spPr bwMode="auto">
          <a:xfrm>
            <a:off x="3733800" y="533400"/>
            <a:ext cx="2743200" cy="304800"/>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Professional Development</a:t>
            </a:r>
          </a:p>
        </p:txBody>
      </p:sp>
      <p:sp>
        <p:nvSpPr>
          <p:cNvPr id="796683" name="Text Box 11"/>
          <p:cNvSpPr txBox="1">
            <a:spLocks noChangeArrowheads="1"/>
          </p:cNvSpPr>
          <p:nvPr/>
        </p:nvSpPr>
        <p:spPr bwMode="auto">
          <a:xfrm rot="2958649">
            <a:off x="5181600" y="1752600"/>
            <a:ext cx="2743200" cy="304800"/>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Data-Driven Decision Making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itle 3"/>
          <p:cNvSpPr>
            <a:spLocks noGrp="1"/>
          </p:cNvSpPr>
          <p:nvPr>
            <p:ph type="title"/>
          </p:nvPr>
        </p:nvSpPr>
        <p:spPr>
          <a:xfrm>
            <a:off x="3429000" y="5334000"/>
            <a:ext cx="5715000" cy="1192213"/>
          </a:xfrm>
        </p:spPr>
        <p:txBody>
          <a:bodyPr anchor="ctr">
            <a:normAutofit fontScale="90000"/>
          </a:bodyPr>
          <a:lstStyle/>
          <a:p>
            <a:r>
              <a:rPr lang="en-US" sz="4000" smtClean="0">
                <a:solidFill>
                  <a:schemeClr val="tx1"/>
                </a:solidFill>
                <a:ea typeface="ＭＳ Ｐゴシック" pitchFamily="34" charset="-128"/>
              </a:rPr>
              <a:t>Ask</a:t>
            </a:r>
            <a:r>
              <a:rPr lang="en-US" sz="2800" smtClean="0">
                <a:solidFill>
                  <a:schemeClr val="tx1"/>
                </a:solidFill>
                <a:ea typeface="ＭＳ Ｐゴシック" pitchFamily="34" charset="-128"/>
              </a:rPr>
              <a:t>…</a:t>
            </a:r>
            <a:br>
              <a:rPr lang="en-US" sz="2800" smtClean="0">
                <a:solidFill>
                  <a:schemeClr val="tx1"/>
                </a:solidFill>
                <a:ea typeface="ＭＳ Ｐゴシック" pitchFamily="34" charset="-128"/>
              </a:rPr>
            </a:br>
            <a:r>
              <a:rPr lang="en-US" sz="2800" smtClean="0">
                <a:solidFill>
                  <a:schemeClr val="tx1"/>
                </a:solidFill>
                <a:ea typeface="ＭＳ Ｐゴシック" pitchFamily="34" charset="-128"/>
              </a:rPr>
              <a:t>“How can the daily activity address and support the needs of a diverse learner?”</a:t>
            </a:r>
            <a:br>
              <a:rPr lang="en-US" sz="2800" smtClean="0">
                <a:solidFill>
                  <a:schemeClr val="tx1"/>
                </a:solidFill>
                <a:ea typeface="ＭＳ Ｐゴシック" pitchFamily="34" charset="-128"/>
              </a:rPr>
            </a:br>
            <a:endParaRPr lang="en-US" sz="2800" smtClean="0">
              <a:solidFill>
                <a:schemeClr val="tx1"/>
              </a:solidFill>
              <a:ea typeface="ＭＳ Ｐゴシック" pitchFamily="34" charset="-128"/>
            </a:endParaRPr>
          </a:p>
        </p:txBody>
      </p:sp>
      <p:sp>
        <p:nvSpPr>
          <p:cNvPr id="5" name="Oval Callout 4"/>
          <p:cNvSpPr>
            <a:spLocks noChangeArrowheads="1"/>
          </p:cNvSpPr>
          <p:nvPr/>
        </p:nvSpPr>
        <p:spPr bwMode="auto">
          <a:xfrm>
            <a:off x="914400" y="1093788"/>
            <a:ext cx="6172200" cy="3478212"/>
          </a:xfrm>
          <a:prstGeom prst="wedgeEllipseCallout">
            <a:avLst>
              <a:gd name="adj1" fmla="val -20833"/>
              <a:gd name="adj2" fmla="val 59310"/>
            </a:avLst>
          </a:prstGeom>
          <a:solidFill>
            <a:schemeClr val="accent1"/>
          </a:solidFill>
          <a:ln w="9525">
            <a:solidFill>
              <a:schemeClr val="accent1"/>
            </a:solidFill>
            <a:miter lim="800000"/>
            <a:headEnd/>
            <a:tailEnd/>
          </a:ln>
          <a:effectLst>
            <a:outerShdw dist="23000" dir="5400000" rotWithShape="0">
              <a:srgbClr val="000000">
                <a:alpha val="34998"/>
              </a:srgbClr>
            </a:outerShdw>
          </a:effectLst>
        </p:spPr>
        <p:txBody>
          <a:bodyPr anchor="ctr"/>
          <a:lstStyle/>
          <a:p>
            <a:pPr algn="ctr" defTabSz="914400" eaLnBrk="0" hangingPunct="0">
              <a:defRPr/>
            </a:pPr>
            <a:endParaRPr lang="en-US" sz="2000">
              <a:solidFill>
                <a:srgbClr val="FFFFFF"/>
              </a:solidFill>
              <a:ea typeface="ＭＳ Ｐゴシック" pitchFamily="-110" charset="-128"/>
            </a:endParaRPr>
          </a:p>
        </p:txBody>
      </p:sp>
      <p:sp>
        <p:nvSpPr>
          <p:cNvPr id="181252" name="TextBox 5"/>
          <p:cNvSpPr txBox="1">
            <a:spLocks noChangeArrowheads="1"/>
          </p:cNvSpPr>
          <p:nvPr/>
        </p:nvSpPr>
        <p:spPr bwMode="auto">
          <a:xfrm>
            <a:off x="1371600" y="1752600"/>
            <a:ext cx="5257800" cy="2289175"/>
          </a:xfrm>
          <a:prstGeom prst="rect">
            <a:avLst/>
          </a:prstGeom>
          <a:noFill/>
          <a:ln w="9525">
            <a:noFill/>
            <a:miter lim="800000"/>
            <a:headEnd/>
            <a:tailEnd/>
          </a:ln>
        </p:spPr>
        <p:txBody>
          <a:bodyPr>
            <a:spAutoFit/>
          </a:bodyPr>
          <a:lstStyle/>
          <a:p>
            <a:pPr algn="ctr" defTabSz="914400" eaLnBrk="0" hangingPunct="0"/>
            <a:r>
              <a:rPr lang="en-US" sz="3600">
                <a:solidFill>
                  <a:schemeClr val="tx2"/>
                </a:solidFill>
                <a:effectLst>
                  <a:outerShdw blurRad="38100" dist="38100" dir="2700000" algn="tl">
                    <a:srgbClr val="C0C0C0"/>
                  </a:outerShdw>
                </a:effectLst>
              </a:rPr>
              <a:t>Instead of….“How might the daily activity need to be modified for the child?”</a:t>
            </a:r>
            <a:endParaRPr lang="en-US" sz="3200">
              <a:solidFill>
                <a:srgbClr val="404040"/>
              </a:solidFill>
              <a:latin typeface="News Gothic MT" pitchFamily="-110" charset="0"/>
            </a:endParaRPr>
          </a:p>
        </p:txBody>
      </p:sp>
      <p:sp>
        <p:nvSpPr>
          <p:cNvPr id="647173" name="Text Box 1029"/>
          <p:cNvSpPr txBox="1">
            <a:spLocks noChangeArrowheads="1"/>
          </p:cNvSpPr>
          <p:nvPr/>
        </p:nvSpPr>
        <p:spPr bwMode="auto">
          <a:xfrm>
            <a:off x="0" y="304800"/>
            <a:ext cx="7772400" cy="641350"/>
          </a:xfrm>
          <a:prstGeom prst="rect">
            <a:avLst/>
          </a:prstGeom>
          <a:noFill/>
          <a:ln w="9525">
            <a:noFill/>
            <a:miter lim="800000"/>
            <a:headEnd type="none" w="sm" len="sm"/>
            <a:tailEnd type="none" w="sm" len="sm"/>
          </a:ln>
        </p:spPr>
        <p:txBody>
          <a:bodyPr>
            <a:spAutoFit/>
          </a:bodyPr>
          <a:lstStyle/>
          <a:p>
            <a:pPr defTabSz="914400" eaLnBrk="0" hangingPunct="0">
              <a:spcBef>
                <a:spcPct val="50000"/>
              </a:spcBef>
            </a:pPr>
            <a:r>
              <a:rPr lang="en-US" sz="3600"/>
              <a:t>Change the way we think…..</a:t>
            </a:r>
          </a:p>
        </p:txBody>
      </p:sp>
    </p:spTree>
  </p:cSld>
  <p:clrMapOvr>
    <a:masterClrMapping/>
  </p:clrMapOvr>
  <p:transition spd="slow">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3" descr="C:\Documents and Settings\Melissa\My Documents\My Pictures\road.bmp"/>
          <p:cNvPicPr>
            <a:picLocks noChangeAspect="1" noChangeArrowheads="1"/>
          </p:cNvPicPr>
          <p:nvPr/>
        </p:nvPicPr>
        <p:blipFill>
          <a:blip r:embed="rId3" cstate="print"/>
          <a:srcRect/>
          <a:stretch>
            <a:fillRect/>
          </a:stretch>
        </p:blipFill>
        <p:spPr bwMode="auto">
          <a:xfrm>
            <a:off x="0" y="2438400"/>
            <a:ext cx="9144000" cy="2743200"/>
          </a:xfrm>
          <a:prstGeom prst="rect">
            <a:avLst/>
          </a:prstGeom>
          <a:noFill/>
          <a:ln w="9525">
            <a:noFill/>
            <a:miter lim="800000"/>
            <a:headEnd/>
            <a:tailEnd/>
          </a:ln>
        </p:spPr>
      </p:pic>
      <p:sp>
        <p:nvSpPr>
          <p:cNvPr id="232451" name="Rectangle 5"/>
          <p:cNvSpPr>
            <a:spLocks noChangeArrowheads="1"/>
          </p:cNvSpPr>
          <p:nvPr/>
        </p:nvSpPr>
        <p:spPr bwMode="auto">
          <a:xfrm>
            <a:off x="468313" y="1066800"/>
            <a:ext cx="8675687" cy="914400"/>
          </a:xfrm>
          <a:prstGeom prst="rect">
            <a:avLst/>
          </a:prstGeom>
          <a:noFill/>
          <a:ln w="9525">
            <a:noFill/>
            <a:miter lim="800000"/>
            <a:headEnd/>
            <a:tailEnd/>
          </a:ln>
        </p:spPr>
        <p:txBody>
          <a:bodyPr>
            <a:spAutoFit/>
          </a:bodyPr>
          <a:lstStyle/>
          <a:p>
            <a:pPr defTabSz="457200" eaLnBrk="1" hangingPunct="1"/>
            <a:r>
              <a:rPr lang="en-US" sz="5400">
                <a:latin typeface="Arial" pitchFamily="34" charset="0"/>
                <a:ea typeface="ＭＳ Ｐゴシック" pitchFamily="34" charset="-128"/>
              </a:rPr>
              <a:t>How do we begin?</a:t>
            </a:r>
          </a:p>
        </p:txBody>
      </p:sp>
      <p:sp>
        <p:nvSpPr>
          <p:cNvPr id="232452" name="Text Box 4"/>
          <p:cNvSpPr txBox="1">
            <a:spLocks noChangeArrowheads="1"/>
          </p:cNvSpPr>
          <p:nvPr/>
        </p:nvSpPr>
        <p:spPr bwMode="auto">
          <a:xfrm>
            <a:off x="196850" y="2990850"/>
            <a:ext cx="1365250" cy="1920875"/>
          </a:xfrm>
          <a:prstGeom prst="rect">
            <a:avLst/>
          </a:prstGeom>
          <a:noFill/>
          <a:ln w="9525">
            <a:noFill/>
            <a:miter lim="800000"/>
            <a:headEnd/>
            <a:tailEnd/>
          </a:ln>
        </p:spPr>
        <p:txBody>
          <a:bodyPr>
            <a:spAutoFit/>
          </a:bodyPr>
          <a:lstStyle/>
          <a:p>
            <a:pPr algn="ctr" defTabSz="457200" eaLnBrk="1" hangingPunct="1">
              <a:spcBef>
                <a:spcPct val="50000"/>
              </a:spcBef>
            </a:pPr>
            <a:r>
              <a:rPr lang="en-US" sz="2000">
                <a:solidFill>
                  <a:srgbClr val="FFFFFF"/>
                </a:solidFill>
                <a:latin typeface="Arial" pitchFamily="34" charset="0"/>
                <a:ea typeface="ＭＳ Ｐゴシック" pitchFamily="34" charset="-128"/>
              </a:rPr>
              <a:t>What is “IT” you wish to teach or a child to know?</a:t>
            </a:r>
          </a:p>
        </p:txBody>
      </p:sp>
      <p:sp>
        <p:nvSpPr>
          <p:cNvPr id="232453" name="Text Box 5"/>
          <p:cNvSpPr txBox="1">
            <a:spLocks noChangeArrowheads="1"/>
          </p:cNvSpPr>
          <p:nvPr/>
        </p:nvSpPr>
        <p:spPr bwMode="auto">
          <a:xfrm>
            <a:off x="1724025" y="3267075"/>
            <a:ext cx="1365250" cy="1311275"/>
          </a:xfrm>
          <a:prstGeom prst="rect">
            <a:avLst/>
          </a:prstGeom>
          <a:noFill/>
          <a:ln w="9525">
            <a:noFill/>
            <a:miter lim="800000"/>
            <a:headEnd/>
            <a:tailEnd/>
          </a:ln>
        </p:spPr>
        <p:txBody>
          <a:bodyPr>
            <a:spAutoFit/>
          </a:bodyPr>
          <a:lstStyle/>
          <a:p>
            <a:pPr algn="ctr" defTabSz="457200" eaLnBrk="1" hangingPunct="1">
              <a:spcBef>
                <a:spcPct val="50000"/>
              </a:spcBef>
            </a:pPr>
            <a:r>
              <a:rPr lang="en-US" sz="2000">
                <a:solidFill>
                  <a:srgbClr val="FFFFFF"/>
                </a:solidFill>
                <a:latin typeface="Arial" pitchFamily="34" charset="0"/>
                <a:ea typeface="ＭＳ Ｐゴシック" pitchFamily="34" charset="-128"/>
              </a:rPr>
              <a:t>What can your child do related to “IT”?</a:t>
            </a:r>
          </a:p>
        </p:txBody>
      </p:sp>
      <p:sp>
        <p:nvSpPr>
          <p:cNvPr id="232454" name="Text Box 6"/>
          <p:cNvSpPr txBox="1">
            <a:spLocks noChangeArrowheads="1"/>
          </p:cNvSpPr>
          <p:nvPr/>
        </p:nvSpPr>
        <p:spPr bwMode="auto">
          <a:xfrm>
            <a:off x="3359150" y="2962275"/>
            <a:ext cx="1849438" cy="1920875"/>
          </a:xfrm>
          <a:prstGeom prst="rect">
            <a:avLst/>
          </a:prstGeom>
          <a:noFill/>
          <a:ln w="9525">
            <a:noFill/>
            <a:miter lim="800000"/>
            <a:headEnd/>
            <a:tailEnd/>
          </a:ln>
        </p:spPr>
        <p:txBody>
          <a:bodyPr>
            <a:spAutoFit/>
          </a:bodyPr>
          <a:lstStyle/>
          <a:p>
            <a:pPr algn="ctr" defTabSz="457200" eaLnBrk="1" hangingPunct="1">
              <a:spcBef>
                <a:spcPct val="50000"/>
              </a:spcBef>
            </a:pPr>
            <a:r>
              <a:rPr lang="en-US" sz="2000">
                <a:solidFill>
                  <a:srgbClr val="FFFFFF"/>
                </a:solidFill>
                <a:latin typeface="Arial" pitchFamily="34" charset="0"/>
                <a:ea typeface="ＭＳ Ｐゴシック" pitchFamily="34" charset="-128"/>
              </a:rPr>
              <a:t>Do we have a common understanding of “IT”? Anything related to “IT”?</a:t>
            </a:r>
          </a:p>
        </p:txBody>
      </p:sp>
      <p:sp>
        <p:nvSpPr>
          <p:cNvPr id="232455" name="Text Box 7"/>
          <p:cNvSpPr txBox="1">
            <a:spLocks noChangeArrowheads="1"/>
          </p:cNvSpPr>
          <p:nvPr/>
        </p:nvSpPr>
        <p:spPr bwMode="auto">
          <a:xfrm>
            <a:off x="5534025" y="2962275"/>
            <a:ext cx="1365250" cy="1920875"/>
          </a:xfrm>
          <a:prstGeom prst="rect">
            <a:avLst/>
          </a:prstGeom>
          <a:noFill/>
          <a:ln w="9525">
            <a:noFill/>
            <a:miter lim="800000"/>
            <a:headEnd/>
            <a:tailEnd/>
          </a:ln>
        </p:spPr>
        <p:txBody>
          <a:bodyPr>
            <a:spAutoFit/>
          </a:bodyPr>
          <a:lstStyle/>
          <a:p>
            <a:pPr algn="ctr" defTabSz="457200" eaLnBrk="1" hangingPunct="1">
              <a:spcBef>
                <a:spcPct val="50000"/>
              </a:spcBef>
            </a:pPr>
            <a:r>
              <a:rPr lang="en-US" sz="2000">
                <a:solidFill>
                  <a:srgbClr val="FFFFFF"/>
                </a:solidFill>
                <a:latin typeface="Arial" pitchFamily="34" charset="0"/>
                <a:ea typeface="ＭＳ Ｐゴシック" pitchFamily="34" charset="-128"/>
              </a:rPr>
              <a:t>Does your child have tier 2 needs related to “IT”?</a:t>
            </a:r>
          </a:p>
        </p:txBody>
      </p:sp>
      <p:sp>
        <p:nvSpPr>
          <p:cNvPr id="232456" name="Text Box 8"/>
          <p:cNvSpPr txBox="1">
            <a:spLocks noChangeArrowheads="1"/>
          </p:cNvSpPr>
          <p:nvPr/>
        </p:nvSpPr>
        <p:spPr bwMode="auto">
          <a:xfrm>
            <a:off x="7283450" y="2962275"/>
            <a:ext cx="1365250" cy="1920875"/>
          </a:xfrm>
          <a:prstGeom prst="rect">
            <a:avLst/>
          </a:prstGeom>
          <a:noFill/>
          <a:ln w="9525">
            <a:noFill/>
            <a:miter lim="800000"/>
            <a:headEnd/>
            <a:tailEnd/>
          </a:ln>
        </p:spPr>
        <p:txBody>
          <a:bodyPr>
            <a:spAutoFit/>
          </a:bodyPr>
          <a:lstStyle/>
          <a:p>
            <a:pPr algn="ctr" defTabSz="457200" eaLnBrk="1" hangingPunct="1">
              <a:spcBef>
                <a:spcPct val="50000"/>
              </a:spcBef>
            </a:pPr>
            <a:r>
              <a:rPr lang="en-US" sz="2000">
                <a:solidFill>
                  <a:srgbClr val="FFFFFF"/>
                </a:solidFill>
                <a:latin typeface="Arial" pitchFamily="34" charset="0"/>
                <a:ea typeface="ＭＳ Ｐゴシック" pitchFamily="34" charset="-128"/>
              </a:rPr>
              <a:t>Does your child have tier 3 needs related to “IT”?</a:t>
            </a:r>
          </a:p>
        </p:txBody>
      </p:sp>
      <p:sp>
        <p:nvSpPr>
          <p:cNvPr id="896009" name="Text Box 9"/>
          <p:cNvSpPr txBox="1">
            <a:spLocks noChangeArrowheads="1"/>
          </p:cNvSpPr>
          <p:nvPr/>
        </p:nvSpPr>
        <p:spPr bwMode="auto">
          <a:xfrm>
            <a:off x="1393825" y="5670550"/>
            <a:ext cx="6430963" cy="368300"/>
          </a:xfrm>
          <a:prstGeom prst="rect">
            <a:avLst/>
          </a:prstGeom>
          <a:noFill/>
          <a:ln w="9525">
            <a:noFill/>
            <a:miter lim="800000"/>
            <a:headEnd/>
            <a:tailEnd/>
          </a:ln>
        </p:spPr>
        <p:txBody>
          <a:bodyPr>
            <a:spAutoFit/>
          </a:bodyPr>
          <a:lstStyle/>
          <a:p>
            <a:pPr algn="ctr" defTabSz="457200" eaLnBrk="1" hangingPunct="1">
              <a:spcBef>
                <a:spcPct val="50000"/>
              </a:spcBef>
            </a:pPr>
            <a:endParaRPr lang="en-US" sz="1800">
              <a:latin typeface="Arial" pitchFamily="34" charset="0"/>
              <a:ea typeface="ＭＳ Ｐゴシック" pitchFamily="34" charset="-128"/>
            </a:endParaRP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685800" y="609600"/>
            <a:ext cx="7772400" cy="603250"/>
          </a:xfrm>
        </p:spPr>
        <p:txBody>
          <a:bodyPr>
            <a:normAutofit fontScale="90000"/>
          </a:bodyPr>
          <a:lstStyle/>
          <a:p>
            <a:r>
              <a:rPr lang="en-US"/>
              <a:t>Scope and Sequence</a:t>
            </a:r>
          </a:p>
        </p:txBody>
      </p:sp>
      <p:sp>
        <p:nvSpPr>
          <p:cNvPr id="800771" name="AutoShape 3"/>
          <p:cNvSpPr>
            <a:spLocks noChangeArrowheads="1"/>
          </p:cNvSpPr>
          <p:nvPr/>
        </p:nvSpPr>
        <p:spPr bwMode="auto">
          <a:xfrm rot="-10787823">
            <a:off x="2590800" y="1676400"/>
            <a:ext cx="3810000" cy="4114800"/>
          </a:xfrm>
          <a:prstGeom prst="flowChartMerge">
            <a:avLst/>
          </a:prstGeom>
          <a:solidFill>
            <a:schemeClr val="hlink">
              <a:alpha val="50000"/>
            </a:schemeClr>
          </a:solidFill>
          <a:ln w="9525">
            <a:solidFill>
              <a:schemeClr val="tx1"/>
            </a:solidFill>
            <a:miter lim="800000"/>
            <a:headEnd/>
            <a:tailEnd/>
          </a:ln>
          <a:effectLst/>
        </p:spPr>
        <p:txBody>
          <a:bodyPr wrap="none" anchor="ctr"/>
          <a:lstStyle/>
          <a:p>
            <a:endParaRPr lang="en-US"/>
          </a:p>
        </p:txBody>
      </p:sp>
      <p:sp>
        <p:nvSpPr>
          <p:cNvPr id="800772" name="Line 4"/>
          <p:cNvSpPr>
            <a:spLocks noChangeShapeType="1"/>
          </p:cNvSpPr>
          <p:nvPr/>
        </p:nvSpPr>
        <p:spPr bwMode="auto">
          <a:xfrm>
            <a:off x="3124200" y="4724400"/>
            <a:ext cx="2743200" cy="0"/>
          </a:xfrm>
          <a:prstGeom prst="line">
            <a:avLst/>
          </a:prstGeom>
          <a:noFill/>
          <a:ln w="9525">
            <a:solidFill>
              <a:schemeClr val="tx1"/>
            </a:solidFill>
            <a:round/>
            <a:headEnd/>
            <a:tailEnd/>
          </a:ln>
          <a:effectLst/>
        </p:spPr>
        <p:txBody>
          <a:bodyPr/>
          <a:lstStyle/>
          <a:p>
            <a:endParaRPr lang="en-US"/>
          </a:p>
        </p:txBody>
      </p:sp>
      <p:sp>
        <p:nvSpPr>
          <p:cNvPr id="800773" name="Text Box 5"/>
          <p:cNvSpPr txBox="1">
            <a:spLocks noChangeArrowheads="1"/>
          </p:cNvSpPr>
          <p:nvPr/>
        </p:nvSpPr>
        <p:spPr bwMode="auto">
          <a:xfrm>
            <a:off x="3048000" y="5029200"/>
            <a:ext cx="3048000" cy="396875"/>
          </a:xfrm>
          <a:prstGeom prst="rect">
            <a:avLst/>
          </a:prstGeom>
          <a:noFill/>
          <a:ln w="9525">
            <a:noFill/>
            <a:miter lim="800000"/>
            <a:headEnd/>
            <a:tailEnd/>
          </a:ln>
          <a:effectLst/>
        </p:spPr>
        <p:txBody>
          <a:bodyPr>
            <a:spAutoFit/>
          </a:bodyPr>
          <a:lstStyle/>
          <a:p>
            <a:pPr algn="ctr">
              <a:spcBef>
                <a:spcPct val="50000"/>
              </a:spcBef>
            </a:pPr>
            <a:r>
              <a:rPr lang="en-US" sz="2000" b="1">
                <a:latin typeface="Verdana" pitchFamily="34" charset="0"/>
                <a:ea typeface="ＭＳ Ｐゴシック" pitchFamily="34" charset="-128"/>
              </a:rPr>
              <a:t>Common Needs</a:t>
            </a:r>
            <a:endParaRPr lang="en-US" sz="1600" b="1">
              <a:latin typeface="Verdana" pitchFamily="34" charset="0"/>
              <a:ea typeface="ＭＳ Ｐゴシック" pitchFamily="34" charset="-128"/>
            </a:endParaRPr>
          </a:p>
        </p:txBody>
      </p:sp>
      <p:sp>
        <p:nvSpPr>
          <p:cNvPr id="800774" name="Line 6"/>
          <p:cNvSpPr>
            <a:spLocks noChangeShapeType="1"/>
          </p:cNvSpPr>
          <p:nvPr/>
        </p:nvSpPr>
        <p:spPr bwMode="auto">
          <a:xfrm>
            <a:off x="3657600" y="3505200"/>
            <a:ext cx="1676400" cy="0"/>
          </a:xfrm>
          <a:prstGeom prst="line">
            <a:avLst/>
          </a:prstGeom>
          <a:noFill/>
          <a:ln w="9525">
            <a:solidFill>
              <a:schemeClr val="tx1"/>
            </a:solidFill>
            <a:round/>
            <a:headEnd/>
            <a:tailEnd/>
          </a:ln>
          <a:effectLst/>
        </p:spPr>
        <p:txBody>
          <a:bodyPr/>
          <a:lstStyle/>
          <a:p>
            <a:endParaRPr lang="en-US"/>
          </a:p>
        </p:txBody>
      </p:sp>
      <p:sp>
        <p:nvSpPr>
          <p:cNvPr id="800775" name="Text Box 7"/>
          <p:cNvSpPr txBox="1">
            <a:spLocks noChangeArrowheads="1"/>
          </p:cNvSpPr>
          <p:nvPr/>
        </p:nvSpPr>
        <p:spPr bwMode="auto">
          <a:xfrm>
            <a:off x="3810000" y="3048000"/>
            <a:ext cx="1219200" cy="488950"/>
          </a:xfrm>
          <a:prstGeom prst="rect">
            <a:avLst/>
          </a:prstGeom>
          <a:noFill/>
          <a:ln w="9525">
            <a:noFill/>
            <a:miter lim="800000"/>
            <a:headEnd/>
            <a:tailEnd/>
          </a:ln>
          <a:effectLst/>
        </p:spPr>
        <p:txBody>
          <a:bodyPr>
            <a:spAutoFit/>
          </a:bodyPr>
          <a:lstStyle/>
          <a:p>
            <a:pPr algn="ctr">
              <a:spcBef>
                <a:spcPct val="50000"/>
              </a:spcBef>
            </a:pPr>
            <a:r>
              <a:rPr lang="en-US" sz="1300" b="1">
                <a:latin typeface="Verdana" pitchFamily="34" charset="0"/>
                <a:ea typeface="ＭＳ Ｐゴシック" pitchFamily="34" charset="-128"/>
              </a:rPr>
              <a:t>Prioritized Needs</a:t>
            </a:r>
          </a:p>
        </p:txBody>
      </p:sp>
      <p:sp>
        <p:nvSpPr>
          <p:cNvPr id="800776" name="Text Box 8"/>
          <p:cNvSpPr txBox="1">
            <a:spLocks noChangeArrowheads="1"/>
          </p:cNvSpPr>
          <p:nvPr/>
        </p:nvSpPr>
        <p:spPr bwMode="auto">
          <a:xfrm>
            <a:off x="3810000" y="3733800"/>
            <a:ext cx="1600200" cy="854075"/>
          </a:xfrm>
          <a:prstGeom prst="rect">
            <a:avLst/>
          </a:prstGeom>
          <a:noFill/>
          <a:ln w="9525">
            <a:noFill/>
            <a:miter lim="800000"/>
            <a:headEnd/>
            <a:tailEnd/>
          </a:ln>
          <a:effectLst/>
        </p:spPr>
        <p:txBody>
          <a:bodyPr>
            <a:spAutoFit/>
          </a:bodyPr>
          <a:lstStyle/>
          <a:p>
            <a:pPr>
              <a:spcBef>
                <a:spcPct val="50000"/>
              </a:spcBef>
            </a:pPr>
            <a:r>
              <a:rPr lang="en-US" sz="2000" b="1">
                <a:latin typeface="Verdana" pitchFamily="34" charset="0"/>
                <a:ea typeface="ＭＳ Ｐゴシック" pitchFamily="34" charset="-128"/>
              </a:rPr>
              <a:t>Targeted</a:t>
            </a:r>
          </a:p>
          <a:p>
            <a:pPr algn="ctr">
              <a:spcBef>
                <a:spcPct val="50000"/>
              </a:spcBef>
            </a:pPr>
            <a:r>
              <a:rPr lang="en-US" sz="2000" b="1">
                <a:latin typeface="Verdana" pitchFamily="34" charset="0"/>
                <a:ea typeface="ＭＳ Ｐゴシック" pitchFamily="34" charset="-128"/>
              </a:rPr>
              <a:t>Needs</a:t>
            </a:r>
          </a:p>
        </p:txBody>
      </p:sp>
      <p:sp>
        <p:nvSpPr>
          <p:cNvPr id="800777" name="Text Box 9"/>
          <p:cNvSpPr txBox="1">
            <a:spLocks noChangeArrowheads="1"/>
          </p:cNvSpPr>
          <p:nvPr/>
        </p:nvSpPr>
        <p:spPr bwMode="auto">
          <a:xfrm>
            <a:off x="304800" y="1600200"/>
            <a:ext cx="5181600" cy="274638"/>
          </a:xfrm>
          <a:prstGeom prst="rect">
            <a:avLst/>
          </a:prstGeom>
          <a:noFill/>
          <a:ln w="9525">
            <a:noFill/>
            <a:miter lim="800000"/>
            <a:headEnd/>
            <a:tailEnd/>
          </a:ln>
          <a:effectLst/>
        </p:spPr>
        <p:txBody>
          <a:bodyPr>
            <a:spAutoFit/>
          </a:bodyPr>
          <a:lstStyle/>
          <a:p>
            <a:pPr>
              <a:spcBef>
                <a:spcPct val="50000"/>
              </a:spcBef>
            </a:pPr>
            <a:endParaRPr lang="en-US" sz="1200">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bIns="91440" anchor="t">
            <a:normAutofit fontScale="90000"/>
          </a:bodyPr>
          <a:lstStyle/>
          <a:p>
            <a:pPr eaLnBrk="1" hangingPunct="1"/>
            <a:r>
              <a:rPr lang="en-US" sz="5000">
                <a:effectLst>
                  <a:outerShdw blurRad="38100" dist="38100" dir="2700000" algn="tl">
                    <a:srgbClr val="C0C0C0"/>
                  </a:outerShdw>
                </a:effectLst>
              </a:rPr>
              <a:t>Assess</a:t>
            </a:r>
            <a:br>
              <a:rPr lang="en-US" sz="5000">
                <a:effectLst>
                  <a:outerShdw blurRad="38100" dist="38100" dir="2700000" algn="tl">
                    <a:srgbClr val="C0C0C0"/>
                  </a:outerShdw>
                </a:effectLst>
              </a:rPr>
            </a:br>
            <a:r>
              <a:rPr lang="en-US" sz="5000">
                <a:effectLst>
                  <a:outerShdw blurRad="38100" dist="38100" dir="2700000" algn="tl">
                    <a:srgbClr val="C0C0C0"/>
                  </a:outerShdw>
                </a:effectLst>
              </a:rPr>
              <a:t>Tier 1 Needs</a:t>
            </a:r>
          </a:p>
        </p:txBody>
      </p:sp>
      <p:sp>
        <p:nvSpPr>
          <p:cNvPr id="121859" name="Rectangle 3"/>
          <p:cNvSpPr>
            <a:spLocks noGrp="1" noChangeArrowheads="1"/>
          </p:cNvSpPr>
          <p:nvPr>
            <p:ph idx="4294967295"/>
          </p:nvPr>
        </p:nvSpPr>
        <p:spPr>
          <a:xfrm>
            <a:off x="0" y="1600200"/>
            <a:ext cx="8229600" cy="4525963"/>
          </a:xfrm>
        </p:spPr>
        <p:txBody>
          <a:bodyPr>
            <a:normAutofit/>
          </a:bodyPr>
          <a:lstStyle/>
          <a:p>
            <a:pPr marL="273050" indent="-273050" eaLnBrk="1" hangingPunct="1">
              <a:lnSpc>
                <a:spcPct val="90000"/>
              </a:lnSpc>
            </a:pPr>
            <a:r>
              <a:rPr lang="en-US" sz="3500">
                <a:cs typeface="Times New Roman" pitchFamily="18" charset="0"/>
              </a:rPr>
              <a:t>What common concepts and skills are to be covered/taught/addressed for all?</a:t>
            </a:r>
          </a:p>
          <a:p>
            <a:pPr marL="457200" lvl="1" indent="-228600" eaLnBrk="1" hangingPunct="1">
              <a:lnSpc>
                <a:spcPct val="90000"/>
              </a:lnSpc>
            </a:pPr>
            <a:r>
              <a:rPr lang="en-US" sz="3100">
                <a:cs typeface="Times New Roman" pitchFamily="18" charset="0"/>
              </a:rPr>
              <a:t>Developmental domains </a:t>
            </a:r>
          </a:p>
          <a:p>
            <a:pPr marL="457200" lvl="1" indent="-228600" eaLnBrk="1" hangingPunct="1">
              <a:lnSpc>
                <a:spcPct val="90000"/>
              </a:lnSpc>
            </a:pPr>
            <a:r>
              <a:rPr lang="en-US" sz="3100">
                <a:cs typeface="Times New Roman" pitchFamily="18" charset="0"/>
              </a:rPr>
              <a:t>Content areas</a:t>
            </a:r>
          </a:p>
          <a:p>
            <a:pPr marL="457200" lvl="1" indent="-228600" eaLnBrk="1" hangingPunct="1">
              <a:lnSpc>
                <a:spcPct val="90000"/>
              </a:lnSpc>
            </a:pPr>
            <a:r>
              <a:rPr lang="en-US" sz="3100">
                <a:cs typeface="Times New Roman" pitchFamily="18" charset="0"/>
              </a:rPr>
              <a:t>State standards</a:t>
            </a:r>
          </a:p>
          <a:p>
            <a:pPr marL="457200" lvl="1" indent="-228600" eaLnBrk="1" hangingPunct="1">
              <a:lnSpc>
                <a:spcPct val="90000"/>
              </a:lnSpc>
            </a:pPr>
            <a:r>
              <a:rPr lang="en-US" sz="3100">
                <a:cs typeface="Times New Roman" pitchFamily="18" charset="0"/>
              </a:rPr>
              <a:t>Federal outcomes</a:t>
            </a:r>
          </a:p>
          <a:p>
            <a:pPr marL="457200" lvl="1" indent="-228600" eaLnBrk="1" hangingPunct="1">
              <a:lnSpc>
                <a:spcPct val="90000"/>
              </a:lnSpc>
            </a:pPr>
            <a:r>
              <a:rPr lang="en-US" sz="3100">
                <a:cs typeface="Times New Roman" pitchFamily="18" charset="0"/>
              </a:rPr>
              <a:t>….Big Ideas</a:t>
            </a:r>
          </a:p>
        </p:txBody>
      </p:sp>
      <p:pic>
        <p:nvPicPr>
          <p:cNvPr id="902148" name="Picture 10" descr="Scope and S..jpg"/>
          <p:cNvPicPr>
            <a:picLocks noChangeAspect="1"/>
          </p:cNvPicPr>
          <p:nvPr/>
        </p:nvPicPr>
        <p:blipFill>
          <a:blip r:embed="rId3" cstate="print"/>
          <a:srcRect/>
          <a:stretch>
            <a:fillRect/>
          </a:stretch>
        </p:blipFill>
        <p:spPr bwMode="auto">
          <a:xfrm>
            <a:off x="7229475" y="4495800"/>
            <a:ext cx="1692275" cy="1828800"/>
          </a:xfrm>
          <a:prstGeom prst="rect">
            <a:avLst/>
          </a:prstGeom>
          <a:noFill/>
          <a:ln w="9525">
            <a:noFill/>
            <a:miter lim="800000"/>
            <a:headEnd/>
            <a:tailEnd/>
          </a:ln>
        </p:spPr>
      </p:pic>
      <p:sp>
        <p:nvSpPr>
          <p:cNvPr id="902149" name="Line 5"/>
          <p:cNvSpPr>
            <a:spLocks noChangeShapeType="1"/>
          </p:cNvSpPr>
          <p:nvPr/>
        </p:nvSpPr>
        <p:spPr bwMode="auto">
          <a:xfrm>
            <a:off x="5295900" y="6019800"/>
            <a:ext cx="2209800" cy="0"/>
          </a:xfrm>
          <a:prstGeom prst="line">
            <a:avLst/>
          </a:prstGeom>
          <a:noFill/>
          <a:ln w="1587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normAutofit fontScale="90000"/>
          </a:bodyPr>
          <a:lstStyle/>
          <a:p>
            <a:r>
              <a:rPr lang="en-US"/>
              <a:t>Scope and Sequence Continued</a:t>
            </a:r>
          </a:p>
        </p:txBody>
      </p:sp>
      <p:sp>
        <p:nvSpPr>
          <p:cNvPr id="834563" name="Rectangle 3"/>
          <p:cNvSpPr>
            <a:spLocks noGrp="1" noChangeArrowheads="1"/>
          </p:cNvSpPr>
          <p:nvPr>
            <p:ph idx="1"/>
          </p:nvPr>
        </p:nvSpPr>
        <p:spPr>
          <a:xfrm>
            <a:off x="1066800" y="1600200"/>
            <a:ext cx="7848600" cy="4114800"/>
          </a:xfrm>
        </p:spPr>
        <p:txBody>
          <a:bodyPr>
            <a:normAutofit fontScale="92500" lnSpcReduction="10000"/>
          </a:bodyPr>
          <a:lstStyle/>
          <a:p>
            <a:pPr>
              <a:lnSpc>
                <a:spcPct val="90000"/>
              </a:lnSpc>
            </a:pPr>
            <a:r>
              <a:rPr lang="en-US" sz="2800"/>
              <a:t>Sequence</a:t>
            </a:r>
          </a:p>
          <a:p>
            <a:pPr lvl="1">
              <a:lnSpc>
                <a:spcPct val="90000"/>
              </a:lnSpc>
            </a:pPr>
            <a:r>
              <a:rPr lang="en-US" sz="2400"/>
              <a:t>Developmental – </a:t>
            </a:r>
            <a:r>
              <a:rPr lang="en-US" sz="2400">
                <a:cs typeface="Times New Roman" pitchFamily="18" charset="0"/>
              </a:rPr>
              <a:t>typical or predicable sequence</a:t>
            </a:r>
          </a:p>
          <a:p>
            <a:pPr lvl="2">
              <a:lnSpc>
                <a:spcPct val="90000"/>
              </a:lnSpc>
            </a:pPr>
            <a:r>
              <a:rPr lang="en-US" sz="1600">
                <a:cs typeface="Times New Roman" pitchFamily="18" charset="0"/>
              </a:rPr>
              <a:t>first learn to pull to a stand, then cruise, then walk with support, then walk unsupported</a:t>
            </a:r>
          </a:p>
          <a:p>
            <a:pPr lvl="2">
              <a:lnSpc>
                <a:spcPct val="90000"/>
              </a:lnSpc>
            </a:pPr>
            <a:r>
              <a:rPr lang="en-US" sz="1600">
                <a:cs typeface="Times New Roman" pitchFamily="18" charset="0"/>
              </a:rPr>
              <a:t>first demonstrate an understanding of stable order, then one-to-one correspondence, and then cardinality</a:t>
            </a:r>
            <a:r>
              <a:rPr lang="en-US" sz="2200"/>
              <a:t> </a:t>
            </a:r>
          </a:p>
          <a:p>
            <a:pPr lvl="1">
              <a:lnSpc>
                <a:spcPct val="90000"/>
              </a:lnSpc>
            </a:pPr>
            <a:r>
              <a:rPr lang="en-US" sz="2400"/>
              <a:t>Pedagogical - </a:t>
            </a:r>
            <a:r>
              <a:rPr lang="en-US" sz="2400">
                <a:cs typeface="Times New Roman" pitchFamily="18" charset="0"/>
              </a:rPr>
              <a:t>what is known about effective instruction/teaching</a:t>
            </a:r>
          </a:p>
          <a:p>
            <a:pPr lvl="2">
              <a:lnSpc>
                <a:spcPct val="90000"/>
              </a:lnSpc>
            </a:pPr>
            <a:r>
              <a:rPr lang="en-US" sz="1600">
                <a:cs typeface="Times New Roman" pitchFamily="18" charset="0"/>
              </a:rPr>
              <a:t>rhyming supports introduction to phonological awareness, as rhyming skills become secure alliteration will be presented, followed by hearing separate phonemes in simple words, and then, letter/sound correspondence</a:t>
            </a:r>
            <a:r>
              <a:rPr lang="en-US" sz="2200"/>
              <a:t> </a:t>
            </a:r>
          </a:p>
          <a:p>
            <a:pPr lvl="1">
              <a:lnSpc>
                <a:spcPct val="90000"/>
              </a:lnSpc>
            </a:pPr>
            <a:r>
              <a:rPr lang="en-US" sz="2400"/>
              <a:t>Logical – </a:t>
            </a:r>
          </a:p>
          <a:p>
            <a:pPr lvl="2">
              <a:lnSpc>
                <a:spcPct val="90000"/>
              </a:lnSpc>
            </a:pPr>
            <a:r>
              <a:rPr lang="en-US" sz="1600">
                <a:cs typeface="Times New Roman" pitchFamily="18" charset="0"/>
              </a:rPr>
              <a:t>if a child is exhibiting challenging behaviors, it may be necessary to first teach/address the challenging behaviors before moving forward with instruction on other concepts and skills</a:t>
            </a:r>
            <a:r>
              <a:rPr lang="en-US" sz="220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effectLst>
                  <a:outerShdw blurRad="38100" dist="38100" dir="2700000" algn="tl">
                    <a:srgbClr val="C0C0C0"/>
                  </a:outerShdw>
                </a:effectLst>
              </a:rPr>
              <a:t>Plan Instruction</a:t>
            </a:r>
          </a:p>
        </p:txBody>
      </p:sp>
      <p:sp>
        <p:nvSpPr>
          <p:cNvPr id="945155" name="Rectangle 3"/>
          <p:cNvSpPr>
            <a:spLocks noGrp="1" noChangeArrowheads="1"/>
          </p:cNvSpPr>
          <p:nvPr>
            <p:ph idx="1"/>
          </p:nvPr>
        </p:nvSpPr>
        <p:spPr/>
        <p:txBody>
          <a:bodyPr>
            <a:normAutofit/>
          </a:bodyPr>
          <a:lstStyle/>
          <a:p>
            <a:pPr marL="365125" indent="-282575" eaLnBrk="1" hangingPunct="1">
              <a:lnSpc>
                <a:spcPct val="90000"/>
              </a:lnSpc>
            </a:pPr>
            <a:r>
              <a:rPr lang="en-US" sz="2800"/>
              <a:t>Tiered model of instruction</a:t>
            </a:r>
          </a:p>
          <a:p>
            <a:pPr lvl="1" eaLnBrk="1" hangingPunct="1">
              <a:lnSpc>
                <a:spcPct val="90000"/>
              </a:lnSpc>
            </a:pPr>
            <a:r>
              <a:rPr lang="en-US" sz="2900"/>
              <a:t>Tier 1</a:t>
            </a:r>
          </a:p>
          <a:p>
            <a:pPr lvl="2" eaLnBrk="1" hangingPunct="1">
              <a:lnSpc>
                <a:spcPct val="90000"/>
              </a:lnSpc>
            </a:pPr>
            <a:r>
              <a:rPr lang="en-US" sz="2000"/>
              <a:t>Continual access</a:t>
            </a:r>
          </a:p>
          <a:p>
            <a:pPr lvl="2" eaLnBrk="1" hangingPunct="1">
              <a:lnSpc>
                <a:spcPct val="90000"/>
              </a:lnSpc>
            </a:pPr>
            <a:r>
              <a:rPr lang="en-US" sz="2000"/>
              <a:t>Build upon interests</a:t>
            </a:r>
          </a:p>
          <a:p>
            <a:pPr lvl="2" eaLnBrk="1" hangingPunct="1">
              <a:lnSpc>
                <a:spcPct val="90000"/>
              </a:lnSpc>
            </a:pPr>
            <a:r>
              <a:rPr lang="en-US" sz="2000"/>
              <a:t>Engaging</a:t>
            </a:r>
          </a:p>
          <a:p>
            <a:pPr lvl="1" eaLnBrk="1" hangingPunct="1">
              <a:lnSpc>
                <a:spcPct val="90000"/>
              </a:lnSpc>
            </a:pPr>
            <a:r>
              <a:rPr lang="en-US" sz="2900"/>
              <a:t>Tier 2</a:t>
            </a:r>
          </a:p>
          <a:p>
            <a:pPr lvl="2" eaLnBrk="1" hangingPunct="1">
              <a:lnSpc>
                <a:spcPct val="90000"/>
              </a:lnSpc>
            </a:pPr>
            <a:r>
              <a:rPr lang="en-US" sz="2000"/>
              <a:t>There when needed</a:t>
            </a:r>
          </a:p>
          <a:p>
            <a:pPr lvl="2" eaLnBrk="1" hangingPunct="1">
              <a:lnSpc>
                <a:spcPct val="90000"/>
              </a:lnSpc>
            </a:pPr>
            <a:r>
              <a:rPr lang="en-US" sz="2000"/>
              <a:t>Spread the work load</a:t>
            </a:r>
          </a:p>
          <a:p>
            <a:pPr lvl="2" eaLnBrk="1" hangingPunct="1">
              <a:lnSpc>
                <a:spcPct val="90000"/>
              </a:lnSpc>
            </a:pPr>
            <a:r>
              <a:rPr lang="en-US" sz="2000"/>
              <a:t>Remove as needed</a:t>
            </a:r>
          </a:p>
          <a:p>
            <a:pPr lvl="1" eaLnBrk="1" hangingPunct="1">
              <a:lnSpc>
                <a:spcPct val="90000"/>
              </a:lnSpc>
            </a:pPr>
            <a:r>
              <a:rPr lang="en-US" sz="2900"/>
              <a:t>Tier 3</a:t>
            </a:r>
          </a:p>
          <a:p>
            <a:pPr lvl="2" eaLnBrk="1" hangingPunct="1">
              <a:lnSpc>
                <a:spcPct val="90000"/>
              </a:lnSpc>
            </a:pPr>
            <a:r>
              <a:rPr lang="en-US" sz="2000"/>
              <a:t>Intensive</a:t>
            </a:r>
          </a:p>
          <a:p>
            <a:pPr lvl="2" eaLnBrk="1" hangingPunct="1">
              <a:lnSpc>
                <a:spcPct val="90000"/>
              </a:lnSpc>
            </a:pPr>
            <a:r>
              <a:rPr lang="en-US" sz="2000"/>
              <a:t>Individualized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itle 1"/>
          <p:cNvSpPr>
            <a:spLocks noGrp="1"/>
          </p:cNvSpPr>
          <p:nvPr>
            <p:ph type="title" idx="4294967295"/>
          </p:nvPr>
        </p:nvSpPr>
        <p:spPr>
          <a:xfrm>
            <a:off x="1066800" y="180975"/>
            <a:ext cx="8077200" cy="947738"/>
          </a:xfrm>
        </p:spPr>
        <p:txBody>
          <a:bodyPr/>
          <a:lstStyle/>
          <a:p>
            <a:pPr eaLnBrk="1" hangingPunct="1"/>
            <a:r>
              <a:rPr lang="en-US" sz="2400"/>
              <a:t>Outcomes Must Match </a:t>
            </a:r>
            <a:br>
              <a:rPr lang="en-US" sz="2400"/>
            </a:br>
            <a:r>
              <a:rPr lang="en-US" sz="2400"/>
              <a:t>Instructional Intensity</a:t>
            </a:r>
          </a:p>
        </p:txBody>
      </p:sp>
      <p:graphicFrame>
        <p:nvGraphicFramePr>
          <p:cNvPr id="4" name="Content Placeholder 3"/>
          <p:cNvGraphicFramePr>
            <a:graphicFrameLocks noGrp="1"/>
          </p:cNvGraphicFramePr>
          <p:nvPr>
            <p:ph idx="4294967295"/>
          </p:nvPr>
        </p:nvGraphicFramePr>
        <p:xfrm>
          <a:off x="3587750" y="1125538"/>
          <a:ext cx="5556250" cy="495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rot="5400000" flipH="1" flipV="1">
            <a:off x="1447800" y="2895600"/>
            <a:ext cx="3886200" cy="1905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8053" name="TextBox 6"/>
          <p:cNvSpPr txBox="1">
            <a:spLocks noChangeArrowheads="1"/>
          </p:cNvSpPr>
          <p:nvPr/>
        </p:nvSpPr>
        <p:spPr bwMode="auto">
          <a:xfrm>
            <a:off x="685800" y="2841625"/>
            <a:ext cx="2362200" cy="1190625"/>
          </a:xfrm>
          <a:prstGeom prst="rect">
            <a:avLst/>
          </a:prstGeom>
          <a:noFill/>
          <a:ln w="9525">
            <a:noFill/>
            <a:miter lim="800000"/>
            <a:headEnd/>
            <a:tailEnd/>
          </a:ln>
        </p:spPr>
        <p:txBody>
          <a:bodyPr>
            <a:spAutoFit/>
          </a:bodyPr>
          <a:lstStyle/>
          <a:p>
            <a:pPr algn="ctr" defTabSz="457200" eaLnBrk="1" hangingPunct="1"/>
            <a:r>
              <a:rPr lang="en-US" sz="1800" b="1">
                <a:latin typeface="Rockwell" pitchFamily="18" charset="0"/>
                <a:ea typeface="ＭＳ Ｐゴシック" pitchFamily="34" charset="-128"/>
              </a:rPr>
              <a:t>Frequency and intensity of instruction increases</a:t>
            </a:r>
          </a:p>
        </p:txBody>
      </p:sp>
      <p:cxnSp>
        <p:nvCxnSpPr>
          <p:cNvPr id="9" name="Straight Connector 8"/>
          <p:cNvCxnSpPr/>
          <p:nvPr/>
        </p:nvCxnSpPr>
        <p:spPr>
          <a:xfrm>
            <a:off x="3733800" y="4114800"/>
            <a:ext cx="2971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43400" y="2840038"/>
            <a:ext cx="17526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8056" name="Line 8"/>
          <p:cNvSpPr>
            <a:spLocks noChangeShapeType="1"/>
          </p:cNvSpPr>
          <p:nvPr/>
        </p:nvSpPr>
        <p:spPr bwMode="auto">
          <a:xfrm>
            <a:off x="2749550" y="6324600"/>
            <a:ext cx="4794250" cy="0"/>
          </a:xfrm>
          <a:prstGeom prst="line">
            <a:avLst/>
          </a:prstGeom>
          <a:noFill/>
          <a:ln w="9525">
            <a:solidFill>
              <a:schemeClr val="tx1"/>
            </a:solidFill>
            <a:round/>
            <a:headEnd/>
            <a:tailEnd type="triangle" w="med" len="med"/>
          </a:ln>
        </p:spPr>
        <p:txBody>
          <a:bodyPr/>
          <a:lstStyle/>
          <a:p>
            <a:endParaRPr lang="en-US"/>
          </a:p>
        </p:txBody>
      </p:sp>
      <p:sp>
        <p:nvSpPr>
          <p:cNvPr id="898057" name="Text Box 9"/>
          <p:cNvSpPr txBox="1">
            <a:spLocks noChangeArrowheads="1"/>
          </p:cNvSpPr>
          <p:nvPr/>
        </p:nvSpPr>
        <p:spPr bwMode="auto">
          <a:xfrm>
            <a:off x="2063750" y="6324600"/>
            <a:ext cx="1670050" cy="366713"/>
          </a:xfrm>
          <a:prstGeom prst="rect">
            <a:avLst/>
          </a:prstGeom>
          <a:noFill/>
          <a:ln w="9525">
            <a:noFill/>
            <a:miter lim="800000"/>
            <a:headEnd/>
            <a:tailEnd/>
          </a:ln>
        </p:spPr>
        <p:txBody>
          <a:bodyPr>
            <a:spAutoFit/>
          </a:bodyPr>
          <a:lstStyle/>
          <a:p>
            <a:pPr defTabSz="457200" eaLnBrk="1" hangingPunct="1">
              <a:spcBef>
                <a:spcPct val="50000"/>
              </a:spcBef>
            </a:pPr>
            <a:r>
              <a:rPr lang="en-US" sz="1800" b="1">
                <a:latin typeface="Arial" pitchFamily="34" charset="0"/>
                <a:ea typeface="ＭＳ Ｐゴシック" pitchFamily="34" charset="-128"/>
              </a:rPr>
              <a:t>Non-directed</a:t>
            </a:r>
          </a:p>
        </p:txBody>
      </p:sp>
      <p:sp>
        <p:nvSpPr>
          <p:cNvPr id="898058" name="Text Box 10"/>
          <p:cNvSpPr txBox="1">
            <a:spLocks noChangeArrowheads="1"/>
          </p:cNvSpPr>
          <p:nvPr/>
        </p:nvSpPr>
        <p:spPr bwMode="auto">
          <a:xfrm>
            <a:off x="4495800" y="6324600"/>
            <a:ext cx="1600200" cy="366713"/>
          </a:xfrm>
          <a:prstGeom prst="rect">
            <a:avLst/>
          </a:prstGeom>
          <a:noFill/>
          <a:ln w="9525">
            <a:noFill/>
            <a:miter lim="800000"/>
            <a:headEnd/>
            <a:tailEnd/>
          </a:ln>
        </p:spPr>
        <p:txBody>
          <a:bodyPr>
            <a:spAutoFit/>
          </a:bodyPr>
          <a:lstStyle/>
          <a:p>
            <a:pPr defTabSz="457200" eaLnBrk="1" hangingPunct="1">
              <a:spcBef>
                <a:spcPct val="50000"/>
              </a:spcBef>
            </a:pPr>
            <a:r>
              <a:rPr lang="en-US" sz="1800" b="1">
                <a:latin typeface="Arial" pitchFamily="34" charset="0"/>
                <a:ea typeface="ＭＳ Ｐゴシック" pitchFamily="34" charset="-128"/>
              </a:rPr>
              <a:t>Mediated</a:t>
            </a:r>
          </a:p>
        </p:txBody>
      </p:sp>
      <p:sp>
        <p:nvSpPr>
          <p:cNvPr id="898059" name="Text Box 11"/>
          <p:cNvSpPr txBox="1">
            <a:spLocks noChangeArrowheads="1"/>
          </p:cNvSpPr>
          <p:nvPr/>
        </p:nvSpPr>
        <p:spPr bwMode="auto">
          <a:xfrm>
            <a:off x="6705600" y="6324600"/>
            <a:ext cx="1524000" cy="366713"/>
          </a:xfrm>
          <a:prstGeom prst="rect">
            <a:avLst/>
          </a:prstGeom>
          <a:noFill/>
          <a:ln w="9525">
            <a:noFill/>
            <a:miter lim="800000"/>
            <a:headEnd/>
            <a:tailEnd/>
          </a:ln>
        </p:spPr>
        <p:txBody>
          <a:bodyPr>
            <a:spAutoFit/>
          </a:bodyPr>
          <a:lstStyle/>
          <a:p>
            <a:pPr defTabSz="457200" eaLnBrk="1" hangingPunct="1">
              <a:spcBef>
                <a:spcPct val="50000"/>
              </a:spcBef>
            </a:pPr>
            <a:r>
              <a:rPr lang="en-US" sz="1800" b="1">
                <a:latin typeface="Arial" pitchFamily="34" charset="0"/>
                <a:ea typeface="ＭＳ Ｐゴシック" pitchFamily="34" charset="-128"/>
              </a:rPr>
              <a:t>Directed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noFill/>
        </p:spPr>
        <p:txBody>
          <a:bodyPr>
            <a:normAutofit fontScale="90000"/>
          </a:bodyPr>
          <a:lstStyle/>
          <a:p>
            <a:pPr eaLnBrk="1" hangingPunct="1"/>
            <a:r>
              <a:rPr lang="en-US" sz="4000"/>
              <a:t>Instructional Tier 1 Characteristics</a:t>
            </a:r>
          </a:p>
        </p:txBody>
      </p:sp>
      <p:sp>
        <p:nvSpPr>
          <p:cNvPr id="394243" name="Rectangle 3"/>
          <p:cNvSpPr>
            <a:spLocks noGrp="1" noChangeArrowheads="1"/>
          </p:cNvSpPr>
          <p:nvPr>
            <p:ph idx="1"/>
          </p:nvPr>
        </p:nvSpPr>
        <p:spPr/>
        <p:txBody>
          <a:bodyPr>
            <a:normAutofit/>
          </a:bodyPr>
          <a:lstStyle/>
          <a:p>
            <a:pPr marL="228600" indent="-228600" eaLnBrk="1" hangingPunct="1">
              <a:lnSpc>
                <a:spcPct val="80000"/>
              </a:lnSpc>
            </a:pPr>
            <a:r>
              <a:rPr lang="en-US" b="1"/>
              <a:t>Who</a:t>
            </a:r>
            <a:r>
              <a:rPr lang="en-US"/>
              <a:t>: For all learners</a:t>
            </a:r>
          </a:p>
          <a:p>
            <a:pPr marL="228600" indent="-228600" eaLnBrk="1" hangingPunct="1">
              <a:lnSpc>
                <a:spcPct val="80000"/>
              </a:lnSpc>
            </a:pPr>
            <a:r>
              <a:rPr lang="en-US" b="1"/>
              <a:t>What</a:t>
            </a:r>
            <a:r>
              <a:rPr lang="en-US"/>
              <a:t>: Incidental to Directive</a:t>
            </a:r>
          </a:p>
          <a:p>
            <a:pPr marL="228600" indent="-228600" eaLnBrk="1" hangingPunct="1">
              <a:lnSpc>
                <a:spcPct val="80000"/>
              </a:lnSpc>
            </a:pPr>
            <a:r>
              <a:rPr lang="en-US" b="1"/>
              <a:t>Why</a:t>
            </a:r>
            <a:r>
              <a:rPr lang="en-US"/>
              <a:t>: Preventative</a:t>
            </a:r>
          </a:p>
          <a:p>
            <a:pPr marL="228600" indent="-228600" eaLnBrk="1" hangingPunct="1">
              <a:lnSpc>
                <a:spcPct val="80000"/>
              </a:lnSpc>
            </a:pPr>
            <a:r>
              <a:rPr lang="en-US" b="1"/>
              <a:t>When</a:t>
            </a:r>
            <a:r>
              <a:rPr lang="en-US"/>
              <a:t>: Constant</a:t>
            </a:r>
          </a:p>
          <a:p>
            <a:pPr marL="228600" indent="-228600" eaLnBrk="1" hangingPunct="1">
              <a:lnSpc>
                <a:spcPct val="80000"/>
              </a:lnSpc>
            </a:pPr>
            <a:r>
              <a:rPr lang="en-US" b="1"/>
              <a:t>How</a:t>
            </a:r>
            <a:r>
              <a:rPr lang="en-US"/>
              <a:t>: Environmental arrangement, universal design for learning, developmentally appropriate practices</a:t>
            </a:r>
          </a:p>
          <a:p>
            <a:pPr marL="228600" indent="-228600" eaLnBrk="1" hangingPunct="1">
              <a:lnSpc>
                <a:spcPct val="80000"/>
              </a:lnSpc>
            </a:pPr>
            <a:endParaRPr lang="en-US"/>
          </a:p>
          <a:p>
            <a:pPr marL="228600" indent="-228600" eaLnBrk="1" hangingPunct="1">
              <a:lnSpc>
                <a:spcPct val="80000"/>
              </a:lnSpc>
            </a:pPr>
            <a:r>
              <a:rPr lang="en-US"/>
              <a:t>Emphasis is on acquisition of tier one needs, exposure, generalization, and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chor="ctr">
            <a:normAutofit fontScale="90000"/>
          </a:bodyPr>
          <a:lstStyle/>
          <a:p>
            <a:pPr eaLnBrk="1" hangingPunct="1"/>
            <a:r>
              <a:rPr lang="en-US" sz="4800" b="1" i="1" smtClean="0">
                <a:effectLst>
                  <a:outerShdw blurRad="38100" dist="38100" dir="2700000" algn="tl">
                    <a:srgbClr val="C0C0C0"/>
                  </a:outerShdw>
                </a:effectLst>
                <a:ea typeface="ＭＳ Ｐゴシック" pitchFamily="34" charset="-128"/>
              </a:rPr>
              <a:t>The AEPS is an authentic assessment….</a:t>
            </a:r>
          </a:p>
        </p:txBody>
      </p:sp>
      <p:sp>
        <p:nvSpPr>
          <p:cNvPr id="564227" name="Rectangle 3"/>
          <p:cNvSpPr>
            <a:spLocks noGrp="1" noChangeArrowheads="1"/>
          </p:cNvSpPr>
          <p:nvPr>
            <p:ph idx="1"/>
          </p:nvPr>
        </p:nvSpPr>
        <p:spPr>
          <a:xfrm>
            <a:off x="228600" y="2971800"/>
            <a:ext cx="8610600" cy="3124200"/>
          </a:xfrm>
        </p:spPr>
        <p:txBody>
          <a:bodyPr>
            <a:normAutofit/>
          </a:bodyPr>
          <a:lstStyle/>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“Authentic assessment refers to the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systematic recording of developmental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observations overtime about the naturally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occurring behaviors of young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children in daily routines by familiar and</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knowledgeable caregivers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in the child’s life.”</a:t>
            </a:r>
            <a:r>
              <a:rPr lang="en-US" sz="2400" b="1" smtClean="0">
                <a:solidFill>
                  <a:schemeClr val="tx1"/>
                </a:solidFill>
                <a:effectLst>
                  <a:outerShdw blurRad="38100" dist="38100" dir="2700000" algn="tl">
                    <a:srgbClr val="C0C0C0"/>
                  </a:outerShdw>
                </a:effectLst>
                <a:ea typeface="ＭＳ Ｐゴシック" pitchFamily="34" charset="-128"/>
              </a:rPr>
              <a:t> </a:t>
            </a:r>
          </a:p>
          <a:p>
            <a:pPr algn="r" eaLnBrk="1" hangingPunct="1">
              <a:lnSpc>
                <a:spcPct val="80000"/>
              </a:lnSpc>
              <a:buFont typeface="Wingdings" pitchFamily="2" charset="2"/>
              <a:buNone/>
            </a:pPr>
            <a:r>
              <a:rPr lang="en-US" sz="2400" b="1" i="1" smtClean="0">
                <a:solidFill>
                  <a:schemeClr val="tx1"/>
                </a:solidFill>
                <a:effectLst>
                  <a:outerShdw blurRad="38100" dist="38100" dir="2700000" algn="tl">
                    <a:srgbClr val="C0C0C0"/>
                  </a:outerShdw>
                </a:effectLst>
                <a:ea typeface="ＭＳ Ｐゴシック" pitchFamily="34" charset="-128"/>
              </a:rPr>
              <a:t>(Bagnato &amp; Yeh Ho, 2006)  </a:t>
            </a:r>
          </a:p>
        </p:txBody>
      </p:sp>
    </p:spTree>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noFill/>
        </p:spPr>
        <p:txBody>
          <a:bodyPr>
            <a:normAutofit fontScale="90000"/>
          </a:bodyPr>
          <a:lstStyle/>
          <a:p>
            <a:pPr eaLnBrk="1" hangingPunct="1"/>
            <a:r>
              <a:rPr lang="en-US" sz="4000"/>
              <a:t>Instructional Tier 2 Characteristics</a:t>
            </a:r>
          </a:p>
        </p:txBody>
      </p:sp>
      <p:sp>
        <p:nvSpPr>
          <p:cNvPr id="394243" name="Rectangle 3"/>
          <p:cNvSpPr>
            <a:spLocks noGrp="1" noChangeArrowheads="1"/>
          </p:cNvSpPr>
          <p:nvPr>
            <p:ph idx="1"/>
          </p:nvPr>
        </p:nvSpPr>
        <p:spPr/>
        <p:txBody>
          <a:bodyPr>
            <a:normAutofit/>
          </a:bodyPr>
          <a:lstStyle/>
          <a:p>
            <a:pPr marL="228600" indent="-228600" eaLnBrk="1" hangingPunct="1">
              <a:lnSpc>
                <a:spcPct val="80000"/>
              </a:lnSpc>
            </a:pPr>
            <a:r>
              <a:rPr lang="en-US" b="1"/>
              <a:t>Who</a:t>
            </a:r>
            <a:r>
              <a:rPr lang="en-US"/>
              <a:t>: For some learners</a:t>
            </a:r>
          </a:p>
          <a:p>
            <a:pPr marL="228600" indent="-228600" eaLnBrk="1" hangingPunct="1">
              <a:lnSpc>
                <a:spcPct val="80000"/>
              </a:lnSpc>
            </a:pPr>
            <a:r>
              <a:rPr lang="en-US" b="1"/>
              <a:t>What</a:t>
            </a:r>
            <a:r>
              <a:rPr lang="en-US"/>
              <a:t>: Incidental to Directive</a:t>
            </a:r>
          </a:p>
          <a:p>
            <a:pPr marL="228600" indent="-228600" eaLnBrk="1" hangingPunct="1">
              <a:lnSpc>
                <a:spcPct val="80000"/>
              </a:lnSpc>
            </a:pPr>
            <a:r>
              <a:rPr lang="en-US" b="1"/>
              <a:t>Why</a:t>
            </a:r>
            <a:r>
              <a:rPr lang="en-US"/>
              <a:t>: Scaffold/jumpstart learning</a:t>
            </a:r>
          </a:p>
          <a:p>
            <a:pPr marL="228600" indent="-228600" eaLnBrk="1" hangingPunct="1">
              <a:lnSpc>
                <a:spcPct val="80000"/>
              </a:lnSpc>
            </a:pPr>
            <a:r>
              <a:rPr lang="en-US" b="1"/>
              <a:t>When</a:t>
            </a:r>
            <a:r>
              <a:rPr lang="en-US"/>
              <a:t>: Temporary</a:t>
            </a:r>
          </a:p>
          <a:p>
            <a:pPr marL="228600" indent="-228600" eaLnBrk="1" hangingPunct="1">
              <a:lnSpc>
                <a:spcPct val="80000"/>
              </a:lnSpc>
            </a:pPr>
            <a:r>
              <a:rPr lang="en-US" b="1"/>
              <a:t>How</a:t>
            </a:r>
            <a:r>
              <a:rPr lang="en-US"/>
              <a:t>: Targeted</a:t>
            </a:r>
          </a:p>
          <a:p>
            <a:pPr marL="228600" indent="-228600" eaLnBrk="1" hangingPunct="1">
              <a:lnSpc>
                <a:spcPct val="80000"/>
              </a:lnSpc>
            </a:pPr>
            <a:endParaRPr lang="en-US"/>
          </a:p>
          <a:p>
            <a:pPr marL="228600" indent="-228600" eaLnBrk="1" hangingPunct="1">
              <a:lnSpc>
                <a:spcPct val="80000"/>
              </a:lnSpc>
            </a:pPr>
            <a:r>
              <a:rPr lang="en-US"/>
              <a:t>Emphasis is on supported practice, fluency, increased independence, and latency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noFill/>
        </p:spPr>
        <p:txBody>
          <a:bodyPr>
            <a:normAutofit fontScale="90000"/>
          </a:bodyPr>
          <a:lstStyle/>
          <a:p>
            <a:pPr eaLnBrk="1" hangingPunct="1"/>
            <a:r>
              <a:rPr lang="en-US" sz="4000"/>
              <a:t>Instructional Tier 3 Characteristics</a:t>
            </a:r>
          </a:p>
        </p:txBody>
      </p:sp>
      <p:sp>
        <p:nvSpPr>
          <p:cNvPr id="394243" name="Rectangle 3"/>
          <p:cNvSpPr>
            <a:spLocks noGrp="1" noChangeArrowheads="1"/>
          </p:cNvSpPr>
          <p:nvPr>
            <p:ph idx="1"/>
          </p:nvPr>
        </p:nvSpPr>
        <p:spPr/>
        <p:txBody>
          <a:bodyPr>
            <a:normAutofit/>
          </a:bodyPr>
          <a:lstStyle/>
          <a:p>
            <a:pPr marL="228600" indent="-228600" eaLnBrk="1" hangingPunct="1">
              <a:lnSpc>
                <a:spcPct val="80000"/>
              </a:lnSpc>
            </a:pPr>
            <a:r>
              <a:rPr lang="en-US" b="1"/>
              <a:t>Who</a:t>
            </a:r>
            <a:r>
              <a:rPr lang="en-US"/>
              <a:t>: For select learners</a:t>
            </a:r>
          </a:p>
          <a:p>
            <a:pPr marL="228600" indent="-228600" eaLnBrk="1" hangingPunct="1">
              <a:lnSpc>
                <a:spcPct val="80000"/>
              </a:lnSpc>
            </a:pPr>
            <a:r>
              <a:rPr lang="en-US" b="1"/>
              <a:t>What</a:t>
            </a:r>
            <a:r>
              <a:rPr lang="en-US"/>
              <a:t>: Incidental to Directive</a:t>
            </a:r>
          </a:p>
          <a:p>
            <a:pPr marL="228600" indent="-228600" eaLnBrk="1" hangingPunct="1">
              <a:lnSpc>
                <a:spcPct val="80000"/>
              </a:lnSpc>
            </a:pPr>
            <a:r>
              <a:rPr lang="en-US" b="1"/>
              <a:t>Why</a:t>
            </a:r>
            <a:r>
              <a:rPr lang="en-US"/>
              <a:t>: Change/Growth</a:t>
            </a:r>
          </a:p>
          <a:p>
            <a:pPr marL="228600" indent="-228600" eaLnBrk="1" hangingPunct="1">
              <a:lnSpc>
                <a:spcPct val="80000"/>
              </a:lnSpc>
            </a:pPr>
            <a:r>
              <a:rPr lang="en-US" b="1"/>
              <a:t>When</a:t>
            </a:r>
            <a:r>
              <a:rPr lang="en-US"/>
              <a:t>: Distributed</a:t>
            </a:r>
          </a:p>
          <a:p>
            <a:pPr marL="228600" indent="-228600" eaLnBrk="1" hangingPunct="1">
              <a:lnSpc>
                <a:spcPct val="80000"/>
              </a:lnSpc>
            </a:pPr>
            <a:r>
              <a:rPr lang="en-US" b="1"/>
              <a:t>How</a:t>
            </a:r>
            <a:r>
              <a:rPr lang="en-US"/>
              <a:t>: Individualized ARC embedded into daily routines and activities</a:t>
            </a:r>
          </a:p>
          <a:p>
            <a:pPr marL="228600" indent="-228600" eaLnBrk="1" hangingPunct="1">
              <a:lnSpc>
                <a:spcPct val="80000"/>
              </a:lnSpc>
            </a:pPr>
            <a:endParaRPr lang="en-US"/>
          </a:p>
          <a:p>
            <a:pPr marL="228600" indent="-228600" eaLnBrk="1" hangingPunct="1">
              <a:lnSpc>
                <a:spcPct val="80000"/>
              </a:lnSpc>
            </a:pPr>
            <a:r>
              <a:rPr lang="en-US"/>
              <a:t>Emphasis is on acquisition of tier three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effectLst>
                  <a:outerShdw blurRad="38100" dist="38100" dir="2700000" algn="tl">
                    <a:srgbClr val="C0C0C0"/>
                  </a:outerShdw>
                </a:effectLst>
              </a:rPr>
              <a:t>Prioritize</a:t>
            </a:r>
          </a:p>
        </p:txBody>
      </p:sp>
      <p:sp>
        <p:nvSpPr>
          <p:cNvPr id="939011" name="Rectangle 3"/>
          <p:cNvSpPr>
            <a:spLocks noGrp="1" noChangeArrowheads="1"/>
          </p:cNvSpPr>
          <p:nvPr>
            <p:ph idx="1"/>
          </p:nvPr>
        </p:nvSpPr>
        <p:spPr>
          <a:xfrm>
            <a:off x="571500" y="1905000"/>
            <a:ext cx="8315325" cy="4114800"/>
          </a:xfrm>
        </p:spPr>
        <p:txBody>
          <a:bodyPr/>
          <a:lstStyle/>
          <a:p>
            <a:pPr marL="365125" indent="-282575" eaLnBrk="1" hangingPunct="1">
              <a:lnSpc>
                <a:spcPct val="90000"/>
              </a:lnSpc>
            </a:pPr>
            <a:r>
              <a:rPr lang="en-US" b="1"/>
              <a:t>Developmentally appropriate?</a:t>
            </a:r>
          </a:p>
          <a:p>
            <a:pPr lvl="1" eaLnBrk="1" hangingPunct="1">
              <a:lnSpc>
                <a:spcPct val="90000"/>
              </a:lnSpc>
            </a:pPr>
            <a:r>
              <a:rPr lang="en-US" sz="2500"/>
              <a:t>don’t supersede human development</a:t>
            </a:r>
          </a:p>
          <a:p>
            <a:pPr marL="365125" indent="-282575" eaLnBrk="1" hangingPunct="1">
              <a:lnSpc>
                <a:spcPct val="90000"/>
              </a:lnSpc>
            </a:pPr>
            <a:r>
              <a:rPr lang="en-US" b="1"/>
              <a:t>Important for everyone?</a:t>
            </a:r>
          </a:p>
          <a:p>
            <a:pPr lvl="1" eaLnBrk="1" hangingPunct="1">
              <a:lnSpc>
                <a:spcPct val="90000"/>
              </a:lnSpc>
            </a:pPr>
            <a:r>
              <a:rPr lang="en-US" sz="2500"/>
              <a:t>or only important to our values</a:t>
            </a:r>
          </a:p>
          <a:p>
            <a:pPr marL="365125" indent="-282575" eaLnBrk="1" hangingPunct="1">
              <a:lnSpc>
                <a:spcPct val="90000"/>
              </a:lnSpc>
            </a:pPr>
            <a:r>
              <a:rPr lang="en-US" b="1"/>
              <a:t>Increase access, participation, and progress?</a:t>
            </a:r>
          </a:p>
          <a:p>
            <a:pPr lvl="1" eaLnBrk="1" hangingPunct="1">
              <a:lnSpc>
                <a:spcPct val="90000"/>
              </a:lnSpc>
            </a:pPr>
            <a:r>
              <a:rPr lang="en-US" sz="2500"/>
              <a:t>avoid discrete skills</a:t>
            </a:r>
          </a:p>
          <a:p>
            <a:pPr marL="365125" indent="-282575" eaLnBrk="1" hangingPunct="1">
              <a:lnSpc>
                <a:spcPct val="90000"/>
              </a:lnSpc>
            </a:pPr>
            <a:r>
              <a:rPr lang="en-US" b="1"/>
              <a:t>Functional for the child’s daily routine?</a:t>
            </a:r>
          </a:p>
          <a:p>
            <a:pPr lvl="1" eaLnBrk="1" hangingPunct="1">
              <a:lnSpc>
                <a:spcPct val="90000"/>
              </a:lnSpc>
            </a:pPr>
            <a:r>
              <a:rPr lang="en-US" sz="2500"/>
              <a:t>avoid prioritizing future needs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rPr>
              <a:t>Goal Writing</a:t>
            </a:r>
            <a:endParaRPr lang="en-US">
              <a:effectLst>
                <a:outerShdw blurRad="38100" dist="38100" dir="2700000" algn="tl">
                  <a:srgbClr val="C0C0C0"/>
                </a:outerShdw>
              </a:effectLst>
            </a:endParaRPr>
          </a:p>
        </p:txBody>
      </p:sp>
      <p:sp>
        <p:nvSpPr>
          <p:cNvPr id="941059" name="Rectangle 3"/>
          <p:cNvSpPr>
            <a:spLocks noGrp="1" noChangeArrowheads="1"/>
          </p:cNvSpPr>
          <p:nvPr>
            <p:ph idx="1"/>
          </p:nvPr>
        </p:nvSpPr>
        <p:spPr/>
        <p:txBody>
          <a:bodyPr/>
          <a:lstStyle/>
          <a:p>
            <a:pPr marL="365125" indent="-282575" eaLnBrk="1" hangingPunct="1"/>
            <a:r>
              <a:rPr lang="en-US" sz="4000"/>
              <a:t>Measurable</a:t>
            </a:r>
          </a:p>
          <a:p>
            <a:pPr marL="365125" indent="-282575" eaLnBrk="1" hangingPunct="1"/>
            <a:r>
              <a:rPr lang="en-US" sz="4000"/>
              <a:t>Observable</a:t>
            </a:r>
          </a:p>
          <a:p>
            <a:pPr marL="365125" indent="-282575" eaLnBrk="1" hangingPunct="1"/>
            <a:r>
              <a:rPr lang="en-US" sz="4000"/>
              <a:t>Functional</a:t>
            </a:r>
          </a:p>
          <a:p>
            <a:pPr marL="365125" indent="-282575" eaLnBrk="1" hangingPunct="1"/>
            <a:r>
              <a:rPr lang="en-US" sz="4000"/>
              <a:t>Transferable</a:t>
            </a:r>
          </a:p>
          <a:p>
            <a:pPr marL="365125" indent="-282575" eaLnBrk="1" hangingPunct="1"/>
            <a:r>
              <a:rPr lang="en-US" sz="4000"/>
              <a:t>Meaningful</a:t>
            </a:r>
          </a:p>
          <a:p>
            <a:pPr lvl="1" eaLnBrk="1" hangingPunct="1"/>
            <a:endParaRPr lang="en-US" sz="36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1066800" y="180975"/>
            <a:ext cx="8077200" cy="947738"/>
          </a:xfrm>
          <a:noFill/>
          <a:ln/>
        </p:spPr>
        <p:txBody>
          <a:bodyPr anchor="t">
            <a:normAutofit fontScale="90000"/>
            <a:scene3d>
              <a:camera prst="orthographicFront"/>
              <a:lightRig rig="soft" dir="t">
                <a:rot lat="0" lon="0" rev="2100000"/>
              </a:lightRig>
            </a:scene3d>
            <a:sp3d prstMaterial="matte">
              <a:bevelT w="38100" h="38100"/>
            </a:sp3d>
          </a:bodyPr>
          <a:lstStyle/>
          <a:p>
            <a:pPr eaLnBrk="1" hangingPunct="1">
              <a:defRPr/>
            </a:pPr>
            <a:r>
              <a:rPr lang="en-US" sz="6000" b="1" kern="1200">
                <a:solidFill>
                  <a:srgbClr val="2E2E2E"/>
                </a:solidFill>
                <a:latin typeface="+mj-lt"/>
                <a:ea typeface="+mj-lt"/>
                <a:cs typeface="+mj-lt"/>
              </a:rPr>
              <a:t>Progress Monitoring</a:t>
            </a:r>
          </a:p>
        </p:txBody>
      </p:sp>
      <p:graphicFrame>
        <p:nvGraphicFramePr>
          <p:cNvPr id="4" name="Content Placeholder 3"/>
          <p:cNvGraphicFramePr>
            <a:graphicFrameLocks noGrp="1"/>
          </p:cNvGraphicFramePr>
          <p:nvPr>
            <p:ph idx="4294967295"/>
          </p:nvPr>
        </p:nvGraphicFramePr>
        <p:xfrm>
          <a:off x="3587750" y="1128713"/>
          <a:ext cx="5556250" cy="5272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cxnSpLocks noChangeShapeType="1"/>
          </p:cNvCxnSpPr>
          <p:nvPr/>
        </p:nvCxnSpPr>
        <p:spPr bwMode="auto">
          <a:xfrm rot="5400000" flipH="1" flipV="1">
            <a:off x="1447800" y="2895600"/>
            <a:ext cx="3886200" cy="1905000"/>
          </a:xfrm>
          <a:prstGeom prst="straightConnector1">
            <a:avLst/>
          </a:prstGeom>
          <a:noFill/>
          <a:ln w="12700" cap="rnd">
            <a:solidFill>
              <a:schemeClr val="accent1"/>
            </a:solidFill>
            <a:round/>
            <a:headEnd/>
            <a:tailEnd type="arrow" w="med" len="med"/>
          </a:ln>
          <a:effectLst>
            <a:outerShdw dist="25400" dir="8999997" rotWithShape="0">
              <a:srgbClr val="1A0000">
                <a:alpha val="34999"/>
              </a:srgbClr>
            </a:outerShdw>
          </a:effectLst>
        </p:spPr>
      </p:cxnSp>
      <p:sp>
        <p:nvSpPr>
          <p:cNvPr id="887813" name="TextBox 6"/>
          <p:cNvSpPr txBox="1">
            <a:spLocks noChangeArrowheads="1"/>
          </p:cNvSpPr>
          <p:nvPr/>
        </p:nvSpPr>
        <p:spPr bwMode="auto">
          <a:xfrm>
            <a:off x="457200" y="2511425"/>
            <a:ext cx="2362200" cy="1200150"/>
          </a:xfrm>
          <a:prstGeom prst="rect">
            <a:avLst/>
          </a:prstGeom>
          <a:noFill/>
          <a:ln w="9525">
            <a:noFill/>
            <a:miter lim="800000"/>
            <a:headEnd/>
            <a:tailEnd/>
          </a:ln>
        </p:spPr>
        <p:txBody>
          <a:bodyPr>
            <a:spAutoFit/>
          </a:bodyPr>
          <a:lstStyle/>
          <a:p>
            <a:pPr algn="ctr" eaLnBrk="1" hangingPunct="1">
              <a:spcBef>
                <a:spcPct val="50000"/>
              </a:spcBef>
            </a:pPr>
            <a:r>
              <a:rPr lang="en-US" sz="1800">
                <a:latin typeface="Rockwell" pitchFamily="18" charset="0"/>
                <a:ea typeface="ＭＳ Ｐゴシック" pitchFamily="34" charset="-128"/>
              </a:rPr>
              <a:t>Progress monitoring practices vary in frequency, intensity, and intent</a:t>
            </a:r>
          </a:p>
        </p:txBody>
      </p:sp>
      <p:cxnSp>
        <p:nvCxnSpPr>
          <p:cNvPr id="9" name="Straight Connector 8"/>
          <p:cNvCxnSpPr>
            <a:cxnSpLocks noChangeShapeType="1"/>
          </p:cNvCxnSpPr>
          <p:nvPr/>
        </p:nvCxnSpPr>
        <p:spPr bwMode="auto">
          <a:xfrm>
            <a:off x="3733800" y="4419600"/>
            <a:ext cx="2971800" cy="1588"/>
          </a:xfrm>
          <a:prstGeom prst="line">
            <a:avLst/>
          </a:prstGeom>
          <a:noFill/>
          <a:ln w="12700" cap="rnd">
            <a:solidFill>
              <a:schemeClr val="tx1"/>
            </a:solidFill>
            <a:round/>
            <a:headEnd/>
            <a:tailEnd/>
          </a:ln>
          <a:effectLst>
            <a:outerShdw dist="25400" dir="8999997" rotWithShape="0">
              <a:srgbClr val="1A0000">
                <a:alpha val="34999"/>
              </a:srgbClr>
            </a:outerShdw>
          </a:effectLst>
        </p:spPr>
      </p:cxnSp>
      <p:cxnSp>
        <p:nvCxnSpPr>
          <p:cNvPr id="11" name="Straight Connector 10"/>
          <p:cNvCxnSpPr>
            <a:cxnSpLocks noChangeShapeType="1"/>
          </p:cNvCxnSpPr>
          <p:nvPr/>
        </p:nvCxnSpPr>
        <p:spPr bwMode="auto">
          <a:xfrm>
            <a:off x="4343400" y="2971800"/>
            <a:ext cx="1752600" cy="1588"/>
          </a:xfrm>
          <a:prstGeom prst="line">
            <a:avLst/>
          </a:prstGeom>
          <a:noFill/>
          <a:ln w="12700" cap="rnd">
            <a:solidFill>
              <a:schemeClr val="tx1"/>
            </a:solidFill>
            <a:round/>
            <a:headEnd/>
            <a:tailEnd/>
          </a:ln>
          <a:effectLst>
            <a:outerShdw dist="25400" dir="8999997" rotWithShape="0">
              <a:srgbClr val="1A0000">
                <a:alpha val="34999"/>
              </a:srgbClr>
            </a:outerShdw>
          </a:effectLst>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8" name="Picture 11"/>
          <p:cNvPicPr>
            <a:picLocks noGrp="1" noChangeAspect="1" noChangeArrowheads="1"/>
          </p:cNvPicPr>
          <p:nvPr>
            <p:ph type="title" idx="4294967295"/>
          </p:nvPr>
        </p:nvPicPr>
        <p:blipFill>
          <a:blip r:embed="rId3" cstate="print"/>
          <a:srcRect/>
          <a:stretch>
            <a:fillRect/>
          </a:stretch>
        </p:blipFill>
        <p:spPr>
          <a:xfrm>
            <a:off x="0" y="274638"/>
            <a:ext cx="8229600" cy="1143000"/>
          </a:xfrm>
        </p:spPr>
      </p:pic>
      <p:graphicFrame>
        <p:nvGraphicFramePr>
          <p:cNvPr id="6" name="Diagram 5"/>
          <p:cNvGraphicFramePr/>
          <p:nvPr/>
        </p:nvGraphicFramePr>
        <p:xfrm>
          <a:off x="457200" y="1219200"/>
          <a:ext cx="8229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itle 6"/>
          <p:cNvSpPr>
            <a:spLocks noGrp="1"/>
          </p:cNvSpPr>
          <p:nvPr>
            <p:ph type="title" idx="4294967295"/>
          </p:nvPr>
        </p:nvSpPr>
        <p:spPr>
          <a:xfrm>
            <a:off x="0" y="274638"/>
            <a:ext cx="8229600" cy="1143000"/>
          </a:xfrm>
        </p:spPr>
        <p:txBody>
          <a:bodyPr anchor="b"/>
          <a:lstStyle/>
          <a:p>
            <a:r>
              <a:rPr lang="en-US" sz="5400" smtClean="0">
                <a:ea typeface="ＭＳ Ｐゴシック" pitchFamily="34" charset="-128"/>
              </a:rPr>
              <a:t>Interpret Patterns</a:t>
            </a:r>
          </a:p>
        </p:txBody>
      </p:sp>
      <p:sp>
        <p:nvSpPr>
          <p:cNvPr id="605187" name="Content Placeholder 7"/>
          <p:cNvSpPr>
            <a:spLocks noGrp="1"/>
          </p:cNvSpPr>
          <p:nvPr>
            <p:ph type="body" idx="4294967295"/>
          </p:nvPr>
        </p:nvSpPr>
        <p:spPr>
          <a:xfrm>
            <a:off x="0" y="1600200"/>
            <a:ext cx="8229600" cy="4525963"/>
          </a:xfrm>
        </p:spPr>
        <p:txBody>
          <a:bodyPr/>
          <a:lstStyle/>
          <a:p>
            <a:r>
              <a:rPr lang="en-US" sz="2500" smtClean="0">
                <a:ea typeface="ＭＳ Ｐゴシック" pitchFamily="34" charset="-128"/>
              </a:rPr>
              <a:t>Patterns of Strength</a:t>
            </a:r>
          </a:p>
          <a:p>
            <a:r>
              <a:rPr lang="en-US" sz="2500" smtClean="0">
                <a:ea typeface="ＭＳ Ｐゴシック" pitchFamily="34" charset="-128"/>
              </a:rPr>
              <a:t>Unexpected Scoring Sequence</a:t>
            </a:r>
          </a:p>
          <a:p>
            <a:r>
              <a:rPr lang="en-US" sz="2500" smtClean="0">
                <a:ea typeface="ＭＳ Ｐゴシック" pitchFamily="34" charset="-128"/>
              </a:rPr>
              <a:t>Patterns of Lack of Quality</a:t>
            </a:r>
          </a:p>
          <a:p>
            <a:r>
              <a:rPr lang="en-US" sz="2500" smtClean="0">
                <a:ea typeface="ＭＳ Ｐゴシック" pitchFamily="34" charset="-128"/>
              </a:rPr>
              <a:t>Patterns of Assistance</a:t>
            </a:r>
          </a:p>
          <a:p>
            <a:r>
              <a:rPr lang="en-US" sz="2500" smtClean="0">
                <a:ea typeface="ＭＳ Ｐゴシック" pitchFamily="34" charset="-128"/>
              </a:rPr>
              <a:t>Patterns of Behavior Interfering</a:t>
            </a:r>
          </a:p>
          <a:p>
            <a:r>
              <a:rPr lang="en-US" sz="2500" smtClean="0">
                <a:ea typeface="ＭＳ Ｐゴシック" pitchFamily="34" charset="-128"/>
              </a:rPr>
              <a:t>Patterns of Direct Prompt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idx="4294967295"/>
          </p:nvPr>
        </p:nvSpPr>
        <p:spPr>
          <a:xfrm>
            <a:off x="1371600" y="396875"/>
            <a:ext cx="7772400" cy="1143000"/>
          </a:xfrm>
        </p:spPr>
        <p:txBody>
          <a:bodyPr anchor="ctr"/>
          <a:lstStyle/>
          <a:p>
            <a:r>
              <a:rPr lang="en-US" sz="3200" smtClean="0">
                <a:ea typeface="ＭＳ Ｐゴシック" pitchFamily="34" charset="-128"/>
              </a:rPr>
              <a:t>For this developmental goal – what do the scoring sequences tell you?</a:t>
            </a:r>
          </a:p>
        </p:txBody>
      </p:sp>
      <p:sp>
        <p:nvSpPr>
          <p:cNvPr id="607235" name="Text Box 9"/>
          <p:cNvSpPr txBox="1">
            <a:spLocks noChangeArrowheads="1"/>
          </p:cNvSpPr>
          <p:nvPr/>
        </p:nvSpPr>
        <p:spPr bwMode="auto">
          <a:xfrm>
            <a:off x="1524000" y="6172200"/>
            <a:ext cx="6172200" cy="396875"/>
          </a:xfrm>
          <a:prstGeom prst="rect">
            <a:avLst/>
          </a:prstGeom>
          <a:noFill/>
          <a:ln w="9525">
            <a:noFill/>
            <a:miter lim="800000"/>
            <a:headEnd/>
            <a:tailEnd/>
          </a:ln>
        </p:spPr>
        <p:txBody>
          <a:bodyPr>
            <a:spAutoFit/>
          </a:bodyPr>
          <a:lstStyle/>
          <a:p>
            <a:pPr algn="ctr" defTabSz="914400">
              <a:spcBef>
                <a:spcPct val="50000"/>
              </a:spcBef>
            </a:pPr>
            <a:r>
              <a:rPr lang="en-US" sz="2000">
                <a:cs typeface="Arial" pitchFamily="34" charset="0"/>
              </a:rPr>
              <a:t>PG 195    Vol 2   Level 2   Social   Strand A    Goal 2</a:t>
            </a:r>
          </a:p>
        </p:txBody>
      </p:sp>
      <p:pic>
        <p:nvPicPr>
          <p:cNvPr id="607236" name="Picture 12"/>
          <p:cNvPicPr>
            <a:picLocks noChangeAspect="1" noChangeArrowheads="1"/>
          </p:cNvPicPr>
          <p:nvPr/>
        </p:nvPicPr>
        <p:blipFill>
          <a:blip r:embed="rId3" cstate="print"/>
          <a:srcRect/>
          <a:stretch>
            <a:fillRect/>
          </a:stretch>
        </p:blipFill>
        <p:spPr bwMode="auto">
          <a:xfrm>
            <a:off x="1143000" y="1752600"/>
            <a:ext cx="6858000" cy="695325"/>
          </a:xfrm>
          <a:prstGeom prst="rect">
            <a:avLst/>
          </a:prstGeom>
          <a:noFill/>
          <a:ln w="9525">
            <a:noFill/>
            <a:miter lim="800000"/>
            <a:headEnd/>
            <a:tailEnd/>
          </a:ln>
        </p:spPr>
      </p:pic>
      <p:graphicFrame>
        <p:nvGraphicFramePr>
          <p:cNvPr id="44082" name="Group 50"/>
          <p:cNvGraphicFramePr>
            <a:graphicFrameLocks noGrp="1"/>
          </p:cNvGraphicFramePr>
          <p:nvPr/>
        </p:nvGraphicFramePr>
        <p:xfrm>
          <a:off x="1295400" y="2667000"/>
          <a:ext cx="5638800" cy="3200400"/>
        </p:xfrm>
        <a:graphic>
          <a:graphicData uri="http://schemas.openxmlformats.org/drawingml/2006/table">
            <a:tbl>
              <a:tblPr/>
              <a:tblGrid>
                <a:gridCol w="939800"/>
                <a:gridCol w="939800"/>
                <a:gridCol w="939800"/>
                <a:gridCol w="939800"/>
                <a:gridCol w="939800"/>
                <a:gridCol w="939800"/>
              </a:tblGrid>
              <a:tr h="800100">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095" name="Group 63"/>
          <p:cNvGraphicFramePr>
            <a:graphicFrameLocks noGrp="1"/>
          </p:cNvGraphicFramePr>
          <p:nvPr/>
        </p:nvGraphicFramePr>
        <p:xfrm>
          <a:off x="6934200" y="2667000"/>
          <a:ext cx="990600" cy="3200400"/>
        </p:xfrm>
        <a:graphic>
          <a:graphicData uri="http://schemas.openxmlformats.org/drawingml/2006/table">
            <a:tbl>
              <a:tblPr/>
              <a:tblGrid>
                <a:gridCol w="990600"/>
              </a:tblGrid>
              <a:tr h="800100">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2" name="Picture 2"/>
          <p:cNvPicPr>
            <a:picLocks noChangeAspect="1" noChangeArrowheads="1"/>
          </p:cNvPicPr>
          <p:nvPr/>
        </p:nvPicPr>
        <p:blipFill>
          <a:blip r:embed="rId3" cstate="print"/>
          <a:srcRect/>
          <a:stretch>
            <a:fillRect/>
          </a:stretch>
        </p:blipFill>
        <p:spPr bwMode="auto">
          <a:xfrm>
            <a:off x="0" y="0"/>
            <a:ext cx="8915400" cy="2667000"/>
          </a:xfrm>
          <a:prstGeom prst="rect">
            <a:avLst/>
          </a:prstGeom>
          <a:noFill/>
          <a:ln w="9525">
            <a:noFill/>
            <a:miter lim="800000"/>
            <a:headEnd/>
            <a:tailEnd/>
          </a:ln>
        </p:spPr>
      </p:pic>
      <p:pic>
        <p:nvPicPr>
          <p:cNvPr id="609283" name="Picture 3"/>
          <p:cNvPicPr>
            <a:picLocks noChangeAspect="1" noChangeArrowheads="1"/>
          </p:cNvPicPr>
          <p:nvPr/>
        </p:nvPicPr>
        <p:blipFill>
          <a:blip r:embed="rId4" cstate="print"/>
          <a:srcRect/>
          <a:stretch>
            <a:fillRect/>
          </a:stretch>
        </p:blipFill>
        <p:spPr bwMode="auto">
          <a:xfrm>
            <a:off x="0" y="2667000"/>
            <a:ext cx="8382000" cy="1219200"/>
          </a:xfrm>
          <a:prstGeom prst="rect">
            <a:avLst/>
          </a:prstGeom>
          <a:noFill/>
          <a:ln w="9525">
            <a:noFill/>
            <a:miter lim="800000"/>
            <a:headEnd/>
            <a:tailEnd/>
          </a:ln>
        </p:spPr>
      </p:pic>
      <p:pic>
        <p:nvPicPr>
          <p:cNvPr id="609284" name="Picture 4"/>
          <p:cNvPicPr>
            <a:picLocks noChangeAspect="1" noChangeArrowheads="1"/>
          </p:cNvPicPr>
          <p:nvPr/>
        </p:nvPicPr>
        <p:blipFill>
          <a:blip r:embed="rId5" cstate="print"/>
          <a:srcRect/>
          <a:stretch>
            <a:fillRect/>
          </a:stretch>
        </p:blipFill>
        <p:spPr bwMode="auto">
          <a:xfrm>
            <a:off x="228600" y="3810000"/>
            <a:ext cx="8153400" cy="3048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a:xfrm>
            <a:off x="1371600" y="333375"/>
            <a:ext cx="7772400" cy="1143000"/>
          </a:xfrm>
        </p:spPr>
        <p:txBody>
          <a:bodyPr anchor="ctr"/>
          <a:lstStyle/>
          <a:p>
            <a:r>
              <a:rPr lang="en-US" sz="3200" smtClean="0">
                <a:ea typeface="ＭＳ Ｐゴシック" pitchFamily="34" charset="-128"/>
              </a:rPr>
              <a:t>For this additive goal – what do the scoring sequences tell you?</a:t>
            </a:r>
          </a:p>
        </p:txBody>
      </p:sp>
      <p:sp>
        <p:nvSpPr>
          <p:cNvPr id="611331" name="Text Box 9"/>
          <p:cNvSpPr txBox="1">
            <a:spLocks noChangeArrowheads="1"/>
          </p:cNvSpPr>
          <p:nvPr/>
        </p:nvSpPr>
        <p:spPr bwMode="auto">
          <a:xfrm>
            <a:off x="1524000" y="6172200"/>
            <a:ext cx="6172200" cy="396875"/>
          </a:xfrm>
          <a:prstGeom prst="rect">
            <a:avLst/>
          </a:prstGeom>
          <a:noFill/>
          <a:ln w="9525">
            <a:noFill/>
            <a:miter lim="800000"/>
            <a:headEnd/>
            <a:tailEnd/>
          </a:ln>
        </p:spPr>
        <p:txBody>
          <a:bodyPr>
            <a:spAutoFit/>
          </a:bodyPr>
          <a:lstStyle/>
          <a:p>
            <a:pPr algn="ctr" defTabSz="914400">
              <a:spcBef>
                <a:spcPct val="50000"/>
              </a:spcBef>
            </a:pPr>
            <a:r>
              <a:rPr lang="en-US" sz="2000">
                <a:cs typeface="Arial" pitchFamily="34" charset="0"/>
              </a:rPr>
              <a:t>PG 195    Vol 2   Level 2   Social   Strand A    Goal 1</a:t>
            </a:r>
          </a:p>
        </p:txBody>
      </p:sp>
      <p:graphicFrame>
        <p:nvGraphicFramePr>
          <p:cNvPr id="337925" name="Group 5"/>
          <p:cNvGraphicFramePr>
            <a:graphicFrameLocks noGrp="1"/>
          </p:cNvGraphicFramePr>
          <p:nvPr/>
        </p:nvGraphicFramePr>
        <p:xfrm>
          <a:off x="1295400" y="2667000"/>
          <a:ext cx="5638800" cy="3200400"/>
        </p:xfrm>
        <a:graphic>
          <a:graphicData uri="http://schemas.openxmlformats.org/drawingml/2006/table">
            <a:tbl>
              <a:tblPr/>
              <a:tblGrid>
                <a:gridCol w="939800"/>
                <a:gridCol w="939800"/>
                <a:gridCol w="939800"/>
                <a:gridCol w="939800"/>
                <a:gridCol w="939800"/>
                <a:gridCol w="939800"/>
              </a:tblGrid>
              <a:tr h="800100">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7962" name="Group 42"/>
          <p:cNvGraphicFramePr>
            <a:graphicFrameLocks noGrp="1"/>
          </p:cNvGraphicFramePr>
          <p:nvPr/>
        </p:nvGraphicFramePr>
        <p:xfrm>
          <a:off x="6934200" y="2667000"/>
          <a:ext cx="990600" cy="3200400"/>
        </p:xfrm>
        <a:graphic>
          <a:graphicData uri="http://schemas.openxmlformats.org/drawingml/2006/table">
            <a:tbl>
              <a:tblPr/>
              <a:tblGrid>
                <a:gridCol w="990600"/>
              </a:tblGrid>
              <a:tr h="800100">
                <a:tc>
                  <a:txBody>
                    <a:bodyPr/>
                    <a:lstStyle/>
                    <a:p>
                      <a:pPr marL="0" marR="0" lvl="0" indent="0" algn="l" defTabSz="914400" rtl="0" eaLnBrk="0" fontAlgn="base" latinLnBrk="0" hangingPunct="0">
                        <a:lnSpc>
                          <a:spcPct val="100000"/>
                        </a:lnSpc>
                        <a:spcBef>
                          <a:spcPts val="2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457200" marR="0" lvl="1" indent="0" algn="l" defTabSz="914400" rtl="0" eaLnBrk="0" fontAlgn="base" latinLnBrk="0" hangingPunct="0">
                        <a:lnSpc>
                          <a:spcPct val="100000"/>
                        </a:lnSpc>
                        <a:spcBef>
                          <a:spcPts val="600"/>
                        </a:spcBef>
                        <a:spcAft>
                          <a:spcPct val="0"/>
                        </a:spcAft>
                        <a:buClr>
                          <a:srgbClr val="B870B8"/>
                        </a:buClr>
                        <a:buSzPct val="75000"/>
                        <a:buFontTx/>
                        <a:buNone/>
                        <a:tabLst/>
                      </a:pPr>
                      <a:r>
                        <a:rPr kumimoji="0" lang="en-US" sz="1600" b="0" i="0" u="none" strike="noStrike" cap="none" normalizeH="0" baseline="0" smtClean="0">
                          <a:ln>
                            <a:noFill/>
                          </a:ln>
                          <a:solidFill>
                            <a:srgbClr val="595959"/>
                          </a:solidFill>
                          <a:effectLst/>
                          <a:latin typeface="Arial" pitchFamily="34" charset="0"/>
                          <a:ea typeface="ＭＳ Ｐゴシック" pitchFamily="34"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11381" name="Picture 54"/>
          <p:cNvPicPr>
            <a:picLocks noChangeAspect="1" noChangeArrowheads="1"/>
          </p:cNvPicPr>
          <p:nvPr/>
        </p:nvPicPr>
        <p:blipFill>
          <a:blip r:embed="rId3" cstate="print"/>
          <a:srcRect/>
          <a:stretch>
            <a:fillRect/>
          </a:stretch>
        </p:blipFill>
        <p:spPr bwMode="auto">
          <a:xfrm>
            <a:off x="1066800" y="1828800"/>
            <a:ext cx="70104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381000" y="304800"/>
            <a:ext cx="8458200" cy="1219200"/>
          </a:xfrm>
        </p:spPr>
        <p:txBody>
          <a:bodyPr anchor="ctr">
            <a:normAutofit fontScale="90000"/>
          </a:bodyPr>
          <a:lstStyle/>
          <a:p>
            <a:pPr eaLnBrk="1" hangingPunct="1"/>
            <a:r>
              <a:rPr lang="en-US" sz="5400" b="1" i="1" smtClean="0">
                <a:solidFill>
                  <a:schemeClr val="tx1"/>
                </a:solidFill>
                <a:effectLst>
                  <a:outerShdw blurRad="38100" dist="38100" dir="2700000" algn="tl">
                    <a:srgbClr val="C0C0C0"/>
                  </a:outerShdw>
                </a:effectLst>
                <a:ea typeface="ＭＳ Ｐゴシック" pitchFamily="34" charset="-128"/>
              </a:rPr>
              <a:t>Authentic Assessment </a:t>
            </a:r>
            <a:br>
              <a:rPr lang="en-US" sz="5400" b="1" i="1" smtClean="0">
                <a:solidFill>
                  <a:schemeClr val="tx1"/>
                </a:solidFill>
                <a:effectLst>
                  <a:outerShdw blurRad="38100" dist="38100" dir="2700000" algn="tl">
                    <a:srgbClr val="C0C0C0"/>
                  </a:outerShdw>
                </a:effectLst>
                <a:ea typeface="ＭＳ Ｐゴシック" pitchFamily="34" charset="-128"/>
              </a:rPr>
            </a:br>
            <a:r>
              <a:rPr lang="en-US" sz="5400" b="1" i="1" smtClean="0">
                <a:solidFill>
                  <a:schemeClr val="tx1"/>
                </a:solidFill>
                <a:effectLst>
                  <a:outerShdw blurRad="38100" dist="38100" dir="2700000" algn="tl">
                    <a:srgbClr val="C0C0C0"/>
                  </a:outerShdw>
                </a:effectLst>
                <a:ea typeface="ＭＳ Ｐゴシック" pitchFamily="34" charset="-128"/>
              </a:rPr>
              <a:t>in Plain English</a:t>
            </a:r>
            <a:endParaRPr lang="en-US" sz="5400" b="1" smtClean="0">
              <a:solidFill>
                <a:schemeClr val="tx1"/>
              </a:solidFill>
              <a:effectLst>
                <a:outerShdw blurRad="38100" dist="38100" dir="2700000" algn="tl">
                  <a:srgbClr val="C0C0C0"/>
                </a:outerShdw>
              </a:effectLst>
              <a:ea typeface="ＭＳ Ｐゴシック" pitchFamily="34" charset="-128"/>
            </a:endParaRPr>
          </a:p>
        </p:txBody>
      </p:sp>
      <p:sp>
        <p:nvSpPr>
          <p:cNvPr id="448515" name="Rectangle 3"/>
          <p:cNvSpPr>
            <a:spLocks noGrp="1" noChangeArrowheads="1"/>
          </p:cNvSpPr>
          <p:nvPr>
            <p:ph idx="1"/>
          </p:nvPr>
        </p:nvSpPr>
        <p:spPr>
          <a:xfrm>
            <a:off x="1905000" y="1447800"/>
            <a:ext cx="6553200" cy="5181600"/>
          </a:xfrm>
        </p:spPr>
        <p:txBody>
          <a:bodyPr/>
          <a:lstStyle/>
          <a:p>
            <a:pPr marL="466725" indent="-466725" eaLnBrk="1" hangingPunct="1">
              <a:lnSpc>
                <a:spcPct val="90000"/>
              </a:lnSpc>
              <a:buClr>
                <a:srgbClr val="FF0000"/>
              </a:buClr>
              <a:buFont typeface="Wingdings" pitchFamily="2" charset="2"/>
              <a:buChar char="Ø"/>
            </a:pPr>
            <a:endParaRPr lang="en-US" sz="4000" smtClean="0">
              <a:solidFill>
                <a:schemeClr val="tx1"/>
              </a:solidFill>
              <a:effectLst>
                <a:outerShdw blurRad="38100" dist="38100" dir="2700000" algn="tl">
                  <a:srgbClr val="C0C0C0"/>
                </a:outerShdw>
              </a:effectLst>
              <a:ea typeface="ＭＳ Ｐゴシック" pitchFamily="34" charset="-128"/>
            </a:endParaRPr>
          </a:p>
          <a:p>
            <a:pPr marL="466725" indent="-466725" eaLnBrk="1" hangingPunct="1">
              <a:lnSpc>
                <a:spcPct val="90000"/>
              </a:lnSpc>
              <a:buClr>
                <a:srgbClr val="FFFF00"/>
              </a:buClr>
              <a:buFont typeface="Wingdings" pitchFamily="2" charset="2"/>
              <a:buChar char="Ø"/>
            </a:pPr>
            <a:r>
              <a:rPr lang="en-US" sz="4000" smtClean="0">
                <a:solidFill>
                  <a:schemeClr val="tx1"/>
                </a:solidFill>
                <a:effectLst>
                  <a:outerShdw blurRad="38100" dist="38100" dir="2700000" algn="tl">
                    <a:srgbClr val="C0C0C0"/>
                  </a:outerShdw>
                </a:effectLst>
                <a:ea typeface="ＭＳ Ｐゴシック" pitchFamily="34" charset="-128"/>
              </a:rPr>
              <a:t>Familiar people….</a:t>
            </a:r>
          </a:p>
          <a:p>
            <a:pPr marL="466725" indent="-466725" eaLnBrk="1" hangingPunct="1">
              <a:lnSpc>
                <a:spcPct val="90000"/>
              </a:lnSpc>
              <a:buClr>
                <a:srgbClr val="FFFF00"/>
              </a:buClr>
              <a:buFont typeface="Wingdings" pitchFamily="2" charset="2"/>
              <a:buChar char="Ø"/>
            </a:pPr>
            <a:r>
              <a:rPr lang="en-US" sz="4000" smtClean="0">
                <a:solidFill>
                  <a:schemeClr val="tx1"/>
                </a:solidFill>
                <a:effectLst>
                  <a:outerShdw blurRad="38100" dist="38100" dir="2700000" algn="tl">
                    <a:srgbClr val="C0C0C0"/>
                  </a:outerShdw>
                </a:effectLst>
                <a:ea typeface="ＭＳ Ｐゴシック" pitchFamily="34" charset="-128"/>
              </a:rPr>
              <a:t>In familiar settings…</a:t>
            </a:r>
          </a:p>
          <a:p>
            <a:pPr marL="466725" indent="-466725" eaLnBrk="1" hangingPunct="1">
              <a:lnSpc>
                <a:spcPct val="90000"/>
              </a:lnSpc>
              <a:buClr>
                <a:srgbClr val="FFFF00"/>
              </a:buClr>
              <a:buFont typeface="Wingdings" pitchFamily="2" charset="2"/>
              <a:buChar char="Ø"/>
            </a:pPr>
            <a:r>
              <a:rPr lang="en-US" sz="4000" smtClean="0">
                <a:solidFill>
                  <a:schemeClr val="tx1"/>
                </a:solidFill>
                <a:effectLst>
                  <a:outerShdw blurRad="38100" dist="38100" dir="2700000" algn="tl">
                    <a:srgbClr val="C0C0C0"/>
                  </a:outerShdw>
                </a:effectLst>
                <a:ea typeface="ＭＳ Ｐゴシック" pitchFamily="34" charset="-128"/>
              </a:rPr>
              <a:t>With familiar objects/toys….</a:t>
            </a:r>
          </a:p>
          <a:p>
            <a:pPr marL="466725" indent="-466725" eaLnBrk="1" hangingPunct="1">
              <a:lnSpc>
                <a:spcPct val="90000"/>
              </a:lnSpc>
              <a:buClr>
                <a:srgbClr val="FFFF00"/>
              </a:buClr>
              <a:buFont typeface="Wingdings" pitchFamily="2" charset="2"/>
              <a:buChar char="Ø"/>
            </a:pPr>
            <a:r>
              <a:rPr lang="en-US" sz="4000" smtClean="0">
                <a:solidFill>
                  <a:schemeClr val="tx1"/>
                </a:solidFill>
                <a:effectLst>
                  <a:outerShdw blurRad="38100" dist="38100" dir="2700000" algn="tl">
                    <a:srgbClr val="C0C0C0"/>
                  </a:outerShdw>
                </a:effectLst>
                <a:ea typeface="ＭＳ Ｐゴシック" pitchFamily="34" charset="-128"/>
              </a:rPr>
              <a:t>Doing familiar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8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8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8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8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78" name="Picture 2"/>
          <p:cNvPicPr>
            <a:picLocks noChangeAspect="1" noChangeArrowheads="1"/>
          </p:cNvPicPr>
          <p:nvPr/>
        </p:nvPicPr>
        <p:blipFill>
          <a:blip r:embed="rId3" cstate="print"/>
          <a:srcRect/>
          <a:stretch>
            <a:fillRect/>
          </a:stretch>
        </p:blipFill>
        <p:spPr bwMode="auto">
          <a:xfrm>
            <a:off x="2057400" y="1295400"/>
            <a:ext cx="4924425" cy="381000"/>
          </a:xfrm>
          <a:prstGeom prst="rect">
            <a:avLst/>
          </a:prstGeom>
          <a:noFill/>
          <a:ln w="9525">
            <a:noFill/>
            <a:miter lim="800000"/>
            <a:headEnd/>
            <a:tailEnd/>
          </a:ln>
        </p:spPr>
      </p:pic>
      <p:pic>
        <p:nvPicPr>
          <p:cNvPr id="613379" name="Picture 3"/>
          <p:cNvPicPr>
            <a:picLocks noChangeAspect="1" noChangeArrowheads="1"/>
          </p:cNvPicPr>
          <p:nvPr/>
        </p:nvPicPr>
        <p:blipFill>
          <a:blip r:embed="rId4" cstate="print"/>
          <a:srcRect/>
          <a:stretch>
            <a:fillRect/>
          </a:stretch>
        </p:blipFill>
        <p:spPr bwMode="auto">
          <a:xfrm>
            <a:off x="2057400" y="1905000"/>
            <a:ext cx="5143500" cy="466725"/>
          </a:xfrm>
          <a:prstGeom prst="rect">
            <a:avLst/>
          </a:prstGeom>
          <a:noFill/>
          <a:ln w="9525">
            <a:noFill/>
            <a:miter lim="800000"/>
            <a:headEnd/>
            <a:tailEnd/>
          </a:ln>
        </p:spPr>
      </p:pic>
      <p:pic>
        <p:nvPicPr>
          <p:cNvPr id="613380" name="Picture 4"/>
          <p:cNvPicPr>
            <a:picLocks noChangeAspect="1" noChangeArrowheads="1"/>
          </p:cNvPicPr>
          <p:nvPr/>
        </p:nvPicPr>
        <p:blipFill>
          <a:blip r:embed="rId5" cstate="print"/>
          <a:srcRect/>
          <a:stretch>
            <a:fillRect/>
          </a:stretch>
        </p:blipFill>
        <p:spPr bwMode="auto">
          <a:xfrm>
            <a:off x="2895600" y="2667000"/>
            <a:ext cx="3476625" cy="361950"/>
          </a:xfrm>
          <a:prstGeom prst="rect">
            <a:avLst/>
          </a:prstGeom>
          <a:noFill/>
          <a:ln w="9525">
            <a:noFill/>
            <a:miter lim="800000"/>
            <a:headEnd/>
            <a:tailEnd/>
          </a:ln>
        </p:spPr>
      </p:pic>
      <p:pic>
        <p:nvPicPr>
          <p:cNvPr id="613381" name="Picture 5"/>
          <p:cNvPicPr>
            <a:picLocks noChangeAspect="1" noChangeArrowheads="1"/>
          </p:cNvPicPr>
          <p:nvPr/>
        </p:nvPicPr>
        <p:blipFill>
          <a:blip r:embed="rId6" cstate="print"/>
          <a:srcRect/>
          <a:stretch>
            <a:fillRect/>
          </a:stretch>
        </p:blipFill>
        <p:spPr bwMode="auto">
          <a:xfrm>
            <a:off x="2005013" y="3233738"/>
            <a:ext cx="5133975" cy="390525"/>
          </a:xfrm>
          <a:prstGeom prst="rect">
            <a:avLst/>
          </a:prstGeom>
          <a:noFill/>
          <a:ln w="9525">
            <a:noFill/>
            <a:miter lim="800000"/>
            <a:headEnd/>
            <a:tailEnd/>
          </a:ln>
        </p:spPr>
      </p:pic>
      <p:pic>
        <p:nvPicPr>
          <p:cNvPr id="613382" name="Picture 6"/>
          <p:cNvPicPr>
            <a:picLocks noChangeAspect="1" noChangeArrowheads="1"/>
          </p:cNvPicPr>
          <p:nvPr/>
        </p:nvPicPr>
        <p:blipFill>
          <a:blip r:embed="rId7" cstate="print"/>
          <a:srcRect/>
          <a:stretch>
            <a:fillRect/>
          </a:stretch>
        </p:blipFill>
        <p:spPr bwMode="auto">
          <a:xfrm>
            <a:off x="1981200" y="3810000"/>
            <a:ext cx="5400675" cy="552450"/>
          </a:xfrm>
          <a:prstGeom prst="rect">
            <a:avLst/>
          </a:prstGeom>
          <a:noFill/>
          <a:ln w="9525">
            <a:noFill/>
            <a:miter lim="800000"/>
            <a:headEnd/>
            <a:tailEnd/>
          </a:ln>
        </p:spPr>
      </p:pic>
      <p:sp>
        <p:nvSpPr>
          <p:cNvPr id="613383" name="Text Box 7"/>
          <p:cNvSpPr txBox="1">
            <a:spLocks noChangeArrowheads="1"/>
          </p:cNvSpPr>
          <p:nvPr/>
        </p:nvSpPr>
        <p:spPr bwMode="auto">
          <a:xfrm>
            <a:off x="1295400" y="5181600"/>
            <a:ext cx="6858000" cy="822325"/>
          </a:xfrm>
          <a:prstGeom prst="rect">
            <a:avLst/>
          </a:prstGeom>
          <a:noFill/>
          <a:ln w="9525">
            <a:noFill/>
            <a:miter lim="800000"/>
            <a:headEnd/>
            <a:tailEnd/>
          </a:ln>
        </p:spPr>
        <p:txBody>
          <a:bodyPr>
            <a:spAutoFit/>
          </a:bodyPr>
          <a:lstStyle/>
          <a:p>
            <a:pPr algn="ctr" defTabSz="914400" eaLnBrk="0" hangingPunct="0">
              <a:spcBef>
                <a:spcPct val="50000"/>
              </a:spcBef>
            </a:pPr>
            <a:r>
              <a:rPr lang="en-US" sz="2400">
                <a:latin typeface="Times New Roman" pitchFamily="18" charset="0"/>
                <a:cs typeface="Arial" pitchFamily="34" charset="0"/>
              </a:rPr>
              <a:t>The criterion for the Goal is to do all 5 objectives as the situation arises</a:t>
            </a:r>
          </a:p>
        </p:txBody>
      </p:sp>
      <p:pic>
        <p:nvPicPr>
          <p:cNvPr id="613384" name="Picture 8"/>
          <p:cNvPicPr>
            <a:picLocks noChangeAspect="1" noChangeArrowheads="1"/>
          </p:cNvPicPr>
          <p:nvPr/>
        </p:nvPicPr>
        <p:blipFill>
          <a:blip r:embed="rId8" cstate="print"/>
          <a:srcRect/>
          <a:stretch>
            <a:fillRect/>
          </a:stretch>
        </p:blipFill>
        <p:spPr bwMode="auto">
          <a:xfrm>
            <a:off x="1066800" y="304800"/>
            <a:ext cx="7010400" cy="66675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bIns="91440">
            <a:normAutofit/>
          </a:bodyPr>
          <a:lstStyle/>
          <a:p>
            <a:pPr eaLnBrk="1" hangingPunct="1"/>
            <a:r>
              <a:rPr lang="en-US" sz="5000" smtClean="0">
                <a:effectLst>
                  <a:outerShdw blurRad="38100" dist="38100" dir="2700000" algn="tl">
                    <a:srgbClr val="C0C0C0"/>
                  </a:outerShdw>
                </a:effectLst>
                <a:ea typeface="ＭＳ Ｐゴシック" pitchFamily="34" charset="-128"/>
              </a:rPr>
              <a:t>Tier 1 Scope</a:t>
            </a:r>
          </a:p>
        </p:txBody>
      </p:sp>
      <p:sp>
        <p:nvSpPr>
          <p:cNvPr id="121859" name="Rectangle 3"/>
          <p:cNvSpPr>
            <a:spLocks noGrp="1" noChangeArrowheads="1"/>
          </p:cNvSpPr>
          <p:nvPr>
            <p:ph idx="4294967295"/>
          </p:nvPr>
        </p:nvSpPr>
        <p:spPr>
          <a:xfrm>
            <a:off x="0" y="1600200"/>
            <a:ext cx="8229600" cy="4525963"/>
          </a:xfrm>
        </p:spPr>
        <p:txBody>
          <a:bodyPr>
            <a:normAutofit/>
          </a:bodyPr>
          <a:lstStyle/>
          <a:p>
            <a:pPr marL="273050" indent="-273050" eaLnBrk="1" hangingPunct="1">
              <a:lnSpc>
                <a:spcPct val="90000"/>
              </a:lnSpc>
            </a:pPr>
            <a:r>
              <a:rPr lang="en-US" sz="3400" smtClean="0">
                <a:ea typeface="ＭＳ Ｐゴシック" pitchFamily="34" charset="-128"/>
                <a:cs typeface="Times New Roman" pitchFamily="18" charset="0"/>
              </a:rPr>
              <a:t>What common concepts and skills are to be covered/taught/addressed?</a:t>
            </a:r>
          </a:p>
          <a:p>
            <a:pPr lvl="1" eaLnBrk="1" hangingPunct="1">
              <a:lnSpc>
                <a:spcPct val="90000"/>
              </a:lnSpc>
            </a:pPr>
            <a:r>
              <a:rPr lang="en-US" sz="3000" smtClean="0">
                <a:ea typeface="ＭＳ Ｐゴシック" pitchFamily="34" charset="-128"/>
                <a:cs typeface="Times New Roman" pitchFamily="18" charset="0"/>
              </a:rPr>
              <a:t>Concepts and skills from developmental domains and content areas</a:t>
            </a:r>
          </a:p>
          <a:p>
            <a:pPr lvl="1" eaLnBrk="1" hangingPunct="1">
              <a:lnSpc>
                <a:spcPct val="90000"/>
              </a:lnSpc>
            </a:pPr>
            <a:r>
              <a:rPr lang="en-US" sz="3000" smtClean="0">
                <a:ea typeface="ＭＳ Ｐゴシック" pitchFamily="34" charset="-128"/>
                <a:cs typeface="Times New Roman" pitchFamily="18" charset="0"/>
              </a:rPr>
              <a:t>State standards</a:t>
            </a:r>
          </a:p>
          <a:p>
            <a:pPr lvl="1" eaLnBrk="1" hangingPunct="1">
              <a:lnSpc>
                <a:spcPct val="90000"/>
              </a:lnSpc>
            </a:pPr>
            <a:r>
              <a:rPr lang="en-US" sz="3000" smtClean="0">
                <a:ea typeface="ＭＳ Ｐゴシック" pitchFamily="34" charset="-128"/>
                <a:cs typeface="Times New Roman" pitchFamily="18" charset="0"/>
              </a:rPr>
              <a:t>Federal outcomes</a:t>
            </a:r>
          </a:p>
        </p:txBody>
      </p:sp>
      <p:pic>
        <p:nvPicPr>
          <p:cNvPr id="808964" name="Picture 10" descr="Scope and S..jpg"/>
          <p:cNvPicPr>
            <a:picLocks noChangeAspect="1"/>
          </p:cNvPicPr>
          <p:nvPr/>
        </p:nvPicPr>
        <p:blipFill>
          <a:blip r:embed="rId3" cstate="print"/>
          <a:srcRect/>
          <a:stretch>
            <a:fillRect/>
          </a:stretch>
        </p:blipFill>
        <p:spPr bwMode="auto">
          <a:xfrm>
            <a:off x="6248400" y="3581400"/>
            <a:ext cx="1692275" cy="1828800"/>
          </a:xfrm>
          <a:prstGeom prst="rect">
            <a:avLst/>
          </a:prstGeom>
          <a:noFill/>
          <a:ln w="9525">
            <a:noFill/>
            <a:miter lim="800000"/>
            <a:headEnd/>
            <a:tailEnd/>
          </a:ln>
        </p:spPr>
      </p:pic>
      <p:sp>
        <p:nvSpPr>
          <p:cNvPr id="808965" name="Line 5"/>
          <p:cNvSpPr>
            <a:spLocks noChangeShapeType="1"/>
          </p:cNvSpPr>
          <p:nvPr/>
        </p:nvSpPr>
        <p:spPr bwMode="auto">
          <a:xfrm>
            <a:off x="4191000" y="5181600"/>
            <a:ext cx="2209800" cy="0"/>
          </a:xfrm>
          <a:prstGeom prst="line">
            <a:avLst/>
          </a:prstGeom>
          <a:noFill/>
          <a:ln w="1587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bIns="91440">
            <a:normAutofit/>
          </a:bodyPr>
          <a:lstStyle/>
          <a:p>
            <a:pPr eaLnBrk="1" hangingPunct="1"/>
            <a:r>
              <a:rPr lang="en-US" sz="5000" smtClean="0">
                <a:effectLst>
                  <a:outerShdw blurRad="38100" dist="38100" dir="2700000" algn="tl">
                    <a:srgbClr val="C0C0C0"/>
                  </a:outerShdw>
                </a:effectLst>
                <a:ea typeface="ＭＳ Ｐゴシック" pitchFamily="34" charset="-128"/>
              </a:rPr>
              <a:t>Tier 2 Scope</a:t>
            </a:r>
          </a:p>
        </p:txBody>
      </p:sp>
      <p:sp>
        <p:nvSpPr>
          <p:cNvPr id="123907" name="Rectangle 3"/>
          <p:cNvSpPr>
            <a:spLocks noGrp="1" noChangeArrowheads="1"/>
          </p:cNvSpPr>
          <p:nvPr>
            <p:ph idx="4294967295"/>
          </p:nvPr>
        </p:nvSpPr>
        <p:spPr>
          <a:xfrm>
            <a:off x="0" y="1600200"/>
            <a:ext cx="8229600" cy="4525963"/>
          </a:xfrm>
        </p:spPr>
        <p:txBody>
          <a:bodyPr>
            <a:normAutofit/>
          </a:bodyPr>
          <a:lstStyle/>
          <a:p>
            <a:pPr marL="273050" indent="-273050" eaLnBrk="1" hangingPunct="1">
              <a:lnSpc>
                <a:spcPct val="80000"/>
              </a:lnSpc>
            </a:pPr>
            <a:r>
              <a:rPr lang="en-US" sz="2600" smtClean="0">
                <a:ea typeface="ＭＳ Ｐゴシック" pitchFamily="34" charset="-128"/>
                <a:cs typeface="Times New Roman" pitchFamily="18" charset="0"/>
              </a:rPr>
              <a:t>Concepts and skills that are emerging </a:t>
            </a:r>
            <a:r>
              <a:rPr lang="en-US" smtClean="0">
                <a:ea typeface="ＭＳ Ｐゴシック" pitchFamily="34" charset="-128"/>
                <a:cs typeface="Times New Roman" pitchFamily="18" charset="0"/>
              </a:rPr>
              <a:t>(stalled but not missing)</a:t>
            </a:r>
          </a:p>
          <a:p>
            <a:pPr marL="273050" indent="-273050" eaLnBrk="1" hangingPunct="1">
              <a:lnSpc>
                <a:spcPct val="80000"/>
              </a:lnSpc>
            </a:pPr>
            <a:r>
              <a:rPr lang="en-US" sz="2600" smtClean="0">
                <a:ea typeface="ＭＳ Ｐゴシック" pitchFamily="34" charset="-128"/>
                <a:cs typeface="Times New Roman" pitchFamily="18" charset="0"/>
              </a:rPr>
              <a:t>Concepts and skills that are critical to a child’s ability to demonstrate what they know and can do </a:t>
            </a:r>
          </a:p>
          <a:p>
            <a:pPr marL="273050" indent="-273050" eaLnBrk="1" hangingPunct="1">
              <a:lnSpc>
                <a:spcPct val="80000"/>
              </a:lnSpc>
            </a:pPr>
            <a:r>
              <a:rPr lang="en-US" sz="2600" smtClean="0">
                <a:ea typeface="ＭＳ Ｐゴシック" pitchFamily="34" charset="-128"/>
                <a:cs typeface="Times New Roman" pitchFamily="18" charset="0"/>
              </a:rPr>
              <a:t>Components or portions of the larger concept or skill</a:t>
            </a:r>
          </a:p>
          <a:p>
            <a:pPr marL="273050" indent="-273050" eaLnBrk="1" hangingPunct="1">
              <a:lnSpc>
                <a:spcPct val="80000"/>
              </a:lnSpc>
            </a:pPr>
            <a:r>
              <a:rPr lang="en-US" sz="2600" smtClean="0">
                <a:ea typeface="ＭＳ Ｐゴシック" pitchFamily="34" charset="-128"/>
                <a:cs typeface="Times New Roman" pitchFamily="18" charset="0"/>
              </a:rPr>
              <a:t>Examples</a:t>
            </a:r>
          </a:p>
          <a:p>
            <a:pPr lvl="1" eaLnBrk="1" hangingPunct="1">
              <a:lnSpc>
                <a:spcPct val="80000"/>
              </a:lnSpc>
            </a:pPr>
            <a:r>
              <a:rPr lang="en-US" sz="1900" smtClean="0">
                <a:ea typeface="ＭＳ Ｐゴシック" pitchFamily="34" charset="-128"/>
                <a:cs typeface="Times New Roman" pitchFamily="18" charset="0"/>
              </a:rPr>
              <a:t>Non verbal expressions (e.g., writing)</a:t>
            </a:r>
          </a:p>
          <a:p>
            <a:pPr lvl="1" eaLnBrk="1" hangingPunct="1">
              <a:lnSpc>
                <a:spcPct val="80000"/>
              </a:lnSpc>
            </a:pPr>
            <a:r>
              <a:rPr lang="en-US" sz="1900" smtClean="0">
                <a:ea typeface="ＭＳ Ｐゴシック" pitchFamily="34" charset="-128"/>
                <a:cs typeface="Times New Roman" pitchFamily="18" charset="0"/>
              </a:rPr>
              <a:t>Participating within a variety of group settings (e.g., initiating cooperative play) </a:t>
            </a:r>
          </a:p>
        </p:txBody>
      </p:sp>
      <p:pic>
        <p:nvPicPr>
          <p:cNvPr id="811012" name="Picture 10" descr="Scope and S..jpg"/>
          <p:cNvPicPr>
            <a:picLocks noChangeAspect="1"/>
          </p:cNvPicPr>
          <p:nvPr/>
        </p:nvPicPr>
        <p:blipFill>
          <a:blip r:embed="rId3" cstate="print"/>
          <a:srcRect/>
          <a:stretch>
            <a:fillRect/>
          </a:stretch>
        </p:blipFill>
        <p:spPr bwMode="auto">
          <a:xfrm>
            <a:off x="7451725" y="152400"/>
            <a:ext cx="1692275" cy="1828800"/>
          </a:xfrm>
          <a:prstGeom prst="rect">
            <a:avLst/>
          </a:prstGeom>
          <a:noFill/>
          <a:ln w="9525">
            <a:noFill/>
            <a:miter lim="800000"/>
            <a:headEnd/>
            <a:tailEnd/>
          </a:ln>
        </p:spPr>
      </p:pic>
      <p:sp>
        <p:nvSpPr>
          <p:cNvPr id="811013" name="Line 5"/>
          <p:cNvSpPr>
            <a:spLocks noChangeShapeType="1"/>
          </p:cNvSpPr>
          <p:nvPr/>
        </p:nvSpPr>
        <p:spPr bwMode="auto">
          <a:xfrm>
            <a:off x="6705600" y="1066800"/>
            <a:ext cx="1371600" cy="0"/>
          </a:xfrm>
          <a:prstGeom prst="line">
            <a:avLst/>
          </a:prstGeom>
          <a:noFill/>
          <a:ln w="1587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bIns="91440">
            <a:normAutofit/>
          </a:bodyPr>
          <a:lstStyle/>
          <a:p>
            <a:pPr eaLnBrk="1" hangingPunct="1"/>
            <a:r>
              <a:rPr lang="en-US" sz="5000" smtClean="0">
                <a:effectLst>
                  <a:outerShdw blurRad="38100" dist="38100" dir="2700000" algn="tl">
                    <a:srgbClr val="C0C0C0"/>
                  </a:outerShdw>
                </a:effectLst>
                <a:ea typeface="ＭＳ Ｐゴシック" pitchFamily="34" charset="-128"/>
              </a:rPr>
              <a:t>Tier 3 Scope</a:t>
            </a:r>
          </a:p>
        </p:txBody>
      </p:sp>
      <p:sp>
        <p:nvSpPr>
          <p:cNvPr id="125955" name="Rectangle 3"/>
          <p:cNvSpPr>
            <a:spLocks noGrp="1" noChangeArrowheads="1"/>
          </p:cNvSpPr>
          <p:nvPr>
            <p:ph idx="4294967295"/>
          </p:nvPr>
        </p:nvSpPr>
        <p:spPr>
          <a:xfrm>
            <a:off x="0" y="1600200"/>
            <a:ext cx="8229600" cy="4525963"/>
          </a:xfrm>
        </p:spPr>
        <p:txBody>
          <a:bodyPr>
            <a:normAutofit/>
          </a:bodyPr>
          <a:lstStyle/>
          <a:p>
            <a:pPr marL="273050" indent="-273050" eaLnBrk="1" hangingPunct="1">
              <a:lnSpc>
                <a:spcPct val="90000"/>
              </a:lnSpc>
            </a:pPr>
            <a:r>
              <a:rPr lang="en-US" sz="2600" smtClean="0">
                <a:ea typeface="ＭＳ Ｐゴシック" pitchFamily="34" charset="-128"/>
                <a:cs typeface="Times New Roman" pitchFamily="18" charset="0"/>
              </a:rPr>
              <a:t>Concepts and skills that are keeping the child from </a:t>
            </a:r>
            <a:r>
              <a:rPr lang="en-US" sz="2600" i="1" smtClean="0">
                <a:ea typeface="ＭＳ Ｐゴシック" pitchFamily="34" charset="-128"/>
                <a:cs typeface="Times New Roman" pitchFamily="18" charset="0"/>
              </a:rPr>
              <a:t>accessing</a:t>
            </a:r>
            <a:r>
              <a:rPr lang="en-US" sz="2600" smtClean="0">
                <a:ea typeface="ＭＳ Ｐゴシック" pitchFamily="34" charset="-128"/>
                <a:cs typeface="Times New Roman" pitchFamily="18" charset="0"/>
              </a:rPr>
              <a:t>, </a:t>
            </a:r>
            <a:r>
              <a:rPr lang="en-US" sz="2600" i="1" smtClean="0">
                <a:ea typeface="ＭＳ Ｐゴシック" pitchFamily="34" charset="-128"/>
                <a:cs typeface="Times New Roman" pitchFamily="18" charset="0"/>
              </a:rPr>
              <a:t>participating</a:t>
            </a:r>
            <a:r>
              <a:rPr lang="en-US" sz="2600" smtClean="0">
                <a:ea typeface="ＭＳ Ｐゴシック" pitchFamily="34" charset="-128"/>
                <a:cs typeface="Times New Roman" pitchFamily="18" charset="0"/>
              </a:rPr>
              <a:t>, and </a:t>
            </a:r>
            <a:r>
              <a:rPr lang="en-US" sz="2600" i="1" smtClean="0">
                <a:ea typeface="ＭＳ Ｐゴシック" pitchFamily="34" charset="-128"/>
                <a:cs typeface="Times New Roman" pitchFamily="18" charset="0"/>
              </a:rPr>
              <a:t>making progress </a:t>
            </a:r>
            <a:r>
              <a:rPr lang="en-US" sz="2600" smtClean="0">
                <a:ea typeface="ＭＳ Ｐゴシック" pitchFamily="34" charset="-128"/>
                <a:cs typeface="Times New Roman" pitchFamily="18" charset="0"/>
              </a:rPr>
              <a:t>in the general curriculum/daily activities </a:t>
            </a:r>
          </a:p>
          <a:p>
            <a:pPr lvl="1" eaLnBrk="1" hangingPunct="1">
              <a:lnSpc>
                <a:spcPct val="90000"/>
              </a:lnSpc>
            </a:pPr>
            <a:r>
              <a:rPr lang="en-US" sz="2200" smtClean="0">
                <a:ea typeface="ＭＳ Ｐゴシック" pitchFamily="34" charset="-128"/>
                <a:cs typeface="Times New Roman" pitchFamily="18" charset="0"/>
              </a:rPr>
              <a:t>Barriers/Underlying issues</a:t>
            </a:r>
          </a:p>
          <a:p>
            <a:pPr lvl="1" eaLnBrk="1" hangingPunct="1">
              <a:lnSpc>
                <a:spcPct val="90000"/>
              </a:lnSpc>
            </a:pPr>
            <a:r>
              <a:rPr lang="en-US" sz="2200" smtClean="0">
                <a:ea typeface="ＭＳ Ｐゴシック" pitchFamily="34" charset="-128"/>
                <a:cs typeface="Times New Roman" pitchFamily="18" charset="0"/>
              </a:rPr>
              <a:t>Missing prerequisite or foundational skills</a:t>
            </a:r>
          </a:p>
          <a:p>
            <a:pPr marL="273050" indent="-273050" eaLnBrk="1" hangingPunct="1">
              <a:lnSpc>
                <a:spcPct val="90000"/>
              </a:lnSpc>
            </a:pPr>
            <a:r>
              <a:rPr lang="en-US" sz="2600" smtClean="0">
                <a:ea typeface="ＭＳ Ｐゴシック" pitchFamily="34" charset="-128"/>
                <a:cs typeface="Times New Roman" pitchFamily="18" charset="0"/>
              </a:rPr>
              <a:t>Examples</a:t>
            </a:r>
          </a:p>
          <a:p>
            <a:pPr lvl="1" eaLnBrk="1" hangingPunct="1">
              <a:lnSpc>
                <a:spcPct val="90000"/>
              </a:lnSpc>
            </a:pPr>
            <a:r>
              <a:rPr lang="en-US" sz="2000" smtClean="0">
                <a:ea typeface="ＭＳ Ｐゴシック" pitchFamily="34" charset="-128"/>
                <a:cs typeface="Times New Roman" pitchFamily="18" charset="0"/>
              </a:rPr>
              <a:t>Barriers, underlying issues or concerns (e.g., challenging behavior, quality of movement, intensity of action, another language)</a:t>
            </a:r>
          </a:p>
          <a:p>
            <a:pPr lvl="1" eaLnBrk="1" hangingPunct="1">
              <a:lnSpc>
                <a:spcPct val="90000"/>
              </a:lnSpc>
            </a:pPr>
            <a:r>
              <a:rPr lang="en-US" sz="2000" smtClean="0">
                <a:ea typeface="ＭＳ Ｐゴシック" pitchFamily="34" charset="-128"/>
                <a:cs typeface="Times New Roman" pitchFamily="18" charset="0"/>
              </a:rPr>
              <a:t>Foundational or prerequisite behaviors (e.g., joint attention, imitation, vocalizations, manipulation of objects, functional use of objects)</a:t>
            </a:r>
          </a:p>
        </p:txBody>
      </p:sp>
      <p:pic>
        <p:nvPicPr>
          <p:cNvPr id="813060" name="Picture 10" descr="Scope and S..jpg"/>
          <p:cNvPicPr>
            <a:picLocks noChangeAspect="1"/>
          </p:cNvPicPr>
          <p:nvPr/>
        </p:nvPicPr>
        <p:blipFill>
          <a:blip r:embed="rId3" cstate="print"/>
          <a:srcRect/>
          <a:stretch>
            <a:fillRect/>
          </a:stretch>
        </p:blipFill>
        <p:spPr bwMode="auto">
          <a:xfrm>
            <a:off x="7759700" y="2438400"/>
            <a:ext cx="1339850" cy="1447800"/>
          </a:xfrm>
          <a:prstGeom prst="rect">
            <a:avLst/>
          </a:prstGeom>
          <a:noFill/>
          <a:ln w="9525">
            <a:noFill/>
            <a:miter lim="800000"/>
            <a:headEnd/>
            <a:tailEnd/>
          </a:ln>
        </p:spPr>
      </p:pic>
      <p:sp>
        <p:nvSpPr>
          <p:cNvPr id="813061" name="Line 5"/>
          <p:cNvSpPr>
            <a:spLocks noChangeShapeType="1"/>
          </p:cNvSpPr>
          <p:nvPr/>
        </p:nvSpPr>
        <p:spPr bwMode="auto">
          <a:xfrm flipH="1">
            <a:off x="8572500" y="1600200"/>
            <a:ext cx="381000" cy="1219200"/>
          </a:xfrm>
          <a:prstGeom prst="line">
            <a:avLst/>
          </a:prstGeom>
          <a:noFill/>
          <a:ln w="2222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itle 1"/>
          <p:cNvSpPr>
            <a:spLocks noGrp="1"/>
          </p:cNvSpPr>
          <p:nvPr>
            <p:ph type="title" idx="4294967295"/>
          </p:nvPr>
        </p:nvSpPr>
        <p:spPr>
          <a:xfrm>
            <a:off x="2443163" y="242888"/>
            <a:ext cx="6700837" cy="671512"/>
          </a:xfrm>
        </p:spPr>
        <p:txBody>
          <a:bodyPr anchor="b">
            <a:normAutofit fontScale="90000"/>
          </a:bodyPr>
          <a:lstStyle/>
          <a:p>
            <a:pPr algn="ctr" eaLnBrk="1" hangingPunct="1"/>
            <a:r>
              <a:rPr lang="en-US" sz="6000" smtClean="0">
                <a:ea typeface="ＭＳ Ｐゴシック" pitchFamily="34" charset="-128"/>
              </a:rPr>
              <a:t>Sorting Example 1</a:t>
            </a:r>
          </a:p>
        </p:txBody>
      </p:sp>
      <p:graphicFrame>
        <p:nvGraphicFramePr>
          <p:cNvPr id="4" name="Content Placeholder 3"/>
          <p:cNvGraphicFramePr>
            <a:graphicFrameLocks noGrp="1"/>
          </p:cNvGraphicFramePr>
          <p:nvPr>
            <p:ph idx="4294967295"/>
          </p:nvPr>
        </p:nvGraphicFramePr>
        <p:xfrm>
          <a:off x="3048000" y="1128713"/>
          <a:ext cx="6096000" cy="534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3505200" y="4497388"/>
            <a:ext cx="35052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67200" y="3046413"/>
            <a:ext cx="19812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p:cNvSpPr>
          <p:nvPr>
            <p:ph type="title" idx="4294967295"/>
          </p:nvPr>
        </p:nvSpPr>
        <p:spPr>
          <a:xfrm>
            <a:off x="0" y="274638"/>
            <a:ext cx="8229600" cy="1143000"/>
          </a:xfrm>
        </p:spPr>
        <p:txBody>
          <a:bodyPr/>
          <a:lstStyle/>
          <a:p>
            <a:r>
              <a:rPr lang="en-US" smtClean="0">
                <a:ea typeface="ＭＳ Ｐゴシック" pitchFamily="34" charset="-128"/>
              </a:rPr>
              <a:t>Prioritize</a:t>
            </a:r>
          </a:p>
        </p:txBody>
      </p:sp>
      <p:sp>
        <p:nvSpPr>
          <p:cNvPr id="737283" name="Rectangle 3"/>
          <p:cNvSpPr>
            <a:spLocks noGrp="1"/>
          </p:cNvSpPr>
          <p:nvPr>
            <p:ph type="body" idx="4294967295"/>
          </p:nvPr>
        </p:nvSpPr>
        <p:spPr>
          <a:xfrm>
            <a:off x="1524000" y="1447800"/>
            <a:ext cx="7620000" cy="4678363"/>
          </a:xfrm>
        </p:spPr>
        <p:txBody>
          <a:bodyPr/>
          <a:lstStyle/>
          <a:p>
            <a:pPr>
              <a:lnSpc>
                <a:spcPct val="90000"/>
              </a:lnSpc>
            </a:pPr>
            <a:r>
              <a:rPr lang="en-US" sz="1700" smtClean="0">
                <a:ea typeface="ＭＳ Ｐゴシック" pitchFamily="34" charset="-128"/>
              </a:rPr>
              <a:t>Consider past efforts</a:t>
            </a:r>
          </a:p>
          <a:p>
            <a:pPr>
              <a:lnSpc>
                <a:spcPct val="90000"/>
              </a:lnSpc>
            </a:pPr>
            <a:r>
              <a:rPr lang="en-US" sz="1700" smtClean="0">
                <a:ea typeface="ＭＳ Ｐゴシック" pitchFamily="34" charset="-128"/>
              </a:rPr>
              <a:t>Consider family priorities</a:t>
            </a:r>
          </a:p>
          <a:p>
            <a:pPr>
              <a:lnSpc>
                <a:spcPct val="90000"/>
              </a:lnSpc>
            </a:pPr>
            <a:r>
              <a:rPr lang="en-US" sz="1700" smtClean="0">
                <a:ea typeface="ＭＳ Ｐゴシック" pitchFamily="34" charset="-128"/>
              </a:rPr>
              <a:t>Consider needs vs. concerns </a:t>
            </a:r>
            <a:r>
              <a:rPr lang="en-US" sz="1500" smtClean="0">
                <a:ea typeface="ＭＳ Ｐゴシック" pitchFamily="34" charset="-128"/>
              </a:rPr>
              <a:t>(</a:t>
            </a:r>
            <a:r>
              <a:rPr lang="en-US" sz="1500" smtClean="0">
                <a:ea typeface="ＭＳ Ｐゴシック" pitchFamily="34" charset="-128"/>
                <a:cs typeface="Times New Roman" pitchFamily="18" charset="0"/>
              </a:rPr>
              <a:t>attitude or emotional mindset</a:t>
            </a:r>
            <a:r>
              <a:rPr lang="en-US" sz="1500" smtClean="0">
                <a:ea typeface="ＭＳ Ｐゴシック" pitchFamily="34" charset="-128"/>
              </a:rPr>
              <a:t>)</a:t>
            </a:r>
          </a:p>
          <a:p>
            <a:pPr>
              <a:lnSpc>
                <a:spcPct val="90000"/>
              </a:lnSpc>
            </a:pPr>
            <a:r>
              <a:rPr lang="en-US" sz="1700" smtClean="0">
                <a:ea typeface="ＭＳ Ｐゴシック" pitchFamily="34" charset="-128"/>
              </a:rPr>
              <a:t>Consider notion of access, participation, and progress</a:t>
            </a:r>
          </a:p>
          <a:p>
            <a:pPr>
              <a:lnSpc>
                <a:spcPct val="90000"/>
              </a:lnSpc>
            </a:pPr>
            <a:r>
              <a:rPr lang="en-US" sz="1700" smtClean="0">
                <a:ea typeface="ＭＳ Ｐゴシック" pitchFamily="34" charset="-128"/>
              </a:rPr>
              <a:t>Consider sequences</a:t>
            </a:r>
          </a:p>
          <a:p>
            <a:pPr lvl="1">
              <a:lnSpc>
                <a:spcPct val="90000"/>
              </a:lnSpc>
            </a:pPr>
            <a:r>
              <a:rPr lang="en-US" sz="1400" smtClean="0">
                <a:ea typeface="ＭＳ Ｐゴシック" pitchFamily="34" charset="-128"/>
              </a:rPr>
              <a:t>Developmental (milestones)</a:t>
            </a:r>
          </a:p>
          <a:p>
            <a:pPr lvl="1">
              <a:lnSpc>
                <a:spcPct val="90000"/>
              </a:lnSpc>
            </a:pPr>
            <a:r>
              <a:rPr lang="en-US" sz="1400" smtClean="0">
                <a:ea typeface="ＭＳ Ｐゴシック" pitchFamily="34" charset="-128"/>
              </a:rPr>
              <a:t>Pedagogical (how to teach)</a:t>
            </a:r>
          </a:p>
          <a:p>
            <a:pPr lvl="1">
              <a:lnSpc>
                <a:spcPct val="90000"/>
              </a:lnSpc>
            </a:pPr>
            <a:r>
              <a:rPr lang="en-US" sz="1400" smtClean="0">
                <a:ea typeface="ＭＳ Ｐゴシック" pitchFamily="34" charset="-128"/>
              </a:rPr>
              <a:t>Logical (what makes sense)</a:t>
            </a:r>
          </a:p>
          <a:p>
            <a:pPr>
              <a:lnSpc>
                <a:spcPct val="90000"/>
              </a:lnSpc>
            </a:pPr>
            <a:endParaRPr lang="en-US" sz="1700" smtClean="0">
              <a:ea typeface="ＭＳ Ｐゴシック" pitchFamily="34" charset="-128"/>
            </a:endParaRPr>
          </a:p>
          <a:p>
            <a:pPr>
              <a:lnSpc>
                <a:spcPct val="90000"/>
              </a:lnSpc>
            </a:pPr>
            <a:r>
              <a:rPr lang="en-US" sz="1700" smtClean="0">
                <a:ea typeface="ＭＳ Ｐゴシック" pitchFamily="34" charset="-128"/>
              </a:rPr>
              <a:t>For Tier 2 and for sure Tier 3</a:t>
            </a:r>
          </a:p>
          <a:p>
            <a:pPr lvl="1">
              <a:lnSpc>
                <a:spcPct val="90000"/>
              </a:lnSpc>
            </a:pPr>
            <a:r>
              <a:rPr lang="en-US" sz="1400" smtClean="0">
                <a:ea typeface="ＭＳ Ｐゴシック" pitchFamily="34" charset="-128"/>
              </a:rPr>
              <a:t>Need must result from a disability/delay</a:t>
            </a:r>
          </a:p>
          <a:p>
            <a:pPr lvl="1">
              <a:lnSpc>
                <a:spcPct val="90000"/>
              </a:lnSpc>
            </a:pPr>
            <a:r>
              <a:rPr lang="en-US" sz="1400" smtClean="0">
                <a:ea typeface="ＭＳ Ｐゴシック" pitchFamily="34" charset="-128"/>
              </a:rPr>
              <a:t>Need must have an adverse affect </a:t>
            </a:r>
          </a:p>
          <a:p>
            <a:pPr lvl="1">
              <a:lnSpc>
                <a:spcPct val="90000"/>
              </a:lnSpc>
            </a:pPr>
            <a:r>
              <a:rPr lang="en-US" sz="1400" smtClean="0">
                <a:ea typeface="ＭＳ Ｐゴシック" pitchFamily="34" charset="-128"/>
              </a:rPr>
              <a:t>Need will be addressed this year</a:t>
            </a:r>
          </a:p>
          <a:p>
            <a:pPr lvl="1">
              <a:lnSpc>
                <a:spcPct val="90000"/>
              </a:lnSpc>
            </a:pPr>
            <a:r>
              <a:rPr lang="en-US" sz="1400" smtClean="0">
                <a:ea typeface="ＭＳ Ｐゴシック" pitchFamily="34" charset="-128"/>
              </a:rPr>
              <a:t>Need requires specially designed instruction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Line 2"/>
          <p:cNvSpPr>
            <a:spLocks noChangeShapeType="1"/>
          </p:cNvSpPr>
          <p:nvPr/>
        </p:nvSpPr>
        <p:spPr bwMode="auto">
          <a:xfrm>
            <a:off x="4495800" y="685800"/>
            <a:ext cx="0" cy="5715000"/>
          </a:xfrm>
          <a:prstGeom prst="line">
            <a:avLst/>
          </a:prstGeom>
          <a:noFill/>
          <a:ln w="9525">
            <a:solidFill>
              <a:schemeClr val="tx1"/>
            </a:solidFill>
            <a:round/>
            <a:headEnd/>
            <a:tailEnd/>
          </a:ln>
          <a:effectLst/>
        </p:spPr>
        <p:txBody>
          <a:bodyPr/>
          <a:lstStyle/>
          <a:p>
            <a:endParaRPr lang="en-US"/>
          </a:p>
        </p:txBody>
      </p:sp>
      <p:sp>
        <p:nvSpPr>
          <p:cNvPr id="739331" name="Line 3"/>
          <p:cNvSpPr>
            <a:spLocks noChangeShapeType="1"/>
          </p:cNvSpPr>
          <p:nvPr/>
        </p:nvSpPr>
        <p:spPr bwMode="auto">
          <a:xfrm>
            <a:off x="1295400" y="3352800"/>
            <a:ext cx="6705600" cy="0"/>
          </a:xfrm>
          <a:prstGeom prst="line">
            <a:avLst/>
          </a:prstGeom>
          <a:noFill/>
          <a:ln w="9525">
            <a:solidFill>
              <a:schemeClr val="tx1"/>
            </a:solidFill>
            <a:round/>
            <a:headEnd/>
            <a:tailEnd/>
          </a:ln>
          <a:effectLst/>
        </p:spPr>
        <p:txBody>
          <a:bodyPr/>
          <a:lstStyle/>
          <a:p>
            <a:endParaRPr lang="en-US"/>
          </a:p>
        </p:txBody>
      </p:sp>
      <p:sp>
        <p:nvSpPr>
          <p:cNvPr id="739332" name="Text Box 4"/>
          <p:cNvSpPr txBox="1">
            <a:spLocks noChangeArrowheads="1"/>
          </p:cNvSpPr>
          <p:nvPr/>
        </p:nvSpPr>
        <p:spPr bwMode="auto">
          <a:xfrm>
            <a:off x="1371600" y="838200"/>
            <a:ext cx="2286000" cy="366713"/>
          </a:xfrm>
          <a:prstGeom prst="rect">
            <a:avLst/>
          </a:prstGeom>
          <a:noFill/>
          <a:ln w="9525">
            <a:noFill/>
            <a:miter lim="800000"/>
            <a:headEnd/>
            <a:tailEnd/>
          </a:ln>
          <a:effectLst/>
        </p:spPr>
        <p:txBody>
          <a:bodyPr>
            <a:spAutoFit/>
          </a:bodyPr>
          <a:lstStyle/>
          <a:p>
            <a:pPr algn="ctr">
              <a:spcBef>
                <a:spcPct val="50000"/>
              </a:spcBef>
            </a:pPr>
            <a:r>
              <a:rPr lang="en-US">
                <a:cs typeface="Arial" pitchFamily="34" charset="0"/>
              </a:rPr>
              <a:t>Strengths</a:t>
            </a:r>
          </a:p>
        </p:txBody>
      </p:sp>
      <p:sp>
        <p:nvSpPr>
          <p:cNvPr id="739333" name="Text Box 5"/>
          <p:cNvSpPr txBox="1">
            <a:spLocks noChangeArrowheads="1"/>
          </p:cNvSpPr>
          <p:nvPr/>
        </p:nvSpPr>
        <p:spPr bwMode="auto">
          <a:xfrm>
            <a:off x="5334000" y="914400"/>
            <a:ext cx="2286000" cy="366713"/>
          </a:xfrm>
          <a:prstGeom prst="rect">
            <a:avLst/>
          </a:prstGeom>
          <a:noFill/>
          <a:ln w="9525">
            <a:noFill/>
            <a:miter lim="800000"/>
            <a:headEnd/>
            <a:tailEnd/>
          </a:ln>
          <a:effectLst/>
        </p:spPr>
        <p:txBody>
          <a:bodyPr>
            <a:spAutoFit/>
          </a:bodyPr>
          <a:lstStyle/>
          <a:p>
            <a:pPr algn="ctr">
              <a:spcBef>
                <a:spcPct val="50000"/>
              </a:spcBef>
            </a:pPr>
            <a:r>
              <a:rPr lang="en-US">
                <a:cs typeface="Arial" pitchFamily="34" charset="0"/>
              </a:rPr>
              <a:t>Needs</a:t>
            </a:r>
          </a:p>
        </p:txBody>
      </p:sp>
      <p:sp>
        <p:nvSpPr>
          <p:cNvPr id="739334" name="Text Box 6"/>
          <p:cNvSpPr txBox="1">
            <a:spLocks noChangeArrowheads="1"/>
          </p:cNvSpPr>
          <p:nvPr/>
        </p:nvSpPr>
        <p:spPr bwMode="auto">
          <a:xfrm>
            <a:off x="1219200" y="3962400"/>
            <a:ext cx="2514600" cy="366713"/>
          </a:xfrm>
          <a:prstGeom prst="rect">
            <a:avLst/>
          </a:prstGeom>
          <a:noFill/>
          <a:ln w="9525">
            <a:noFill/>
            <a:miter lim="800000"/>
            <a:headEnd/>
            <a:tailEnd/>
          </a:ln>
          <a:effectLst/>
        </p:spPr>
        <p:txBody>
          <a:bodyPr>
            <a:spAutoFit/>
          </a:bodyPr>
          <a:lstStyle/>
          <a:p>
            <a:pPr algn="ctr">
              <a:spcBef>
                <a:spcPct val="50000"/>
              </a:spcBef>
            </a:pPr>
            <a:r>
              <a:rPr lang="en-US">
                <a:cs typeface="Arial" pitchFamily="34" charset="0"/>
              </a:rPr>
              <a:t>Solutions</a:t>
            </a:r>
          </a:p>
        </p:txBody>
      </p:sp>
      <p:sp>
        <p:nvSpPr>
          <p:cNvPr id="739335" name="Text Box 7"/>
          <p:cNvSpPr txBox="1">
            <a:spLocks noChangeArrowheads="1"/>
          </p:cNvSpPr>
          <p:nvPr/>
        </p:nvSpPr>
        <p:spPr bwMode="auto">
          <a:xfrm>
            <a:off x="5029200" y="3962400"/>
            <a:ext cx="2895600" cy="366713"/>
          </a:xfrm>
          <a:prstGeom prst="rect">
            <a:avLst/>
          </a:prstGeom>
          <a:noFill/>
          <a:ln w="9525">
            <a:noFill/>
            <a:miter lim="800000"/>
            <a:headEnd/>
            <a:tailEnd/>
          </a:ln>
          <a:effectLst/>
        </p:spPr>
        <p:txBody>
          <a:bodyPr>
            <a:spAutoFit/>
          </a:bodyPr>
          <a:lstStyle/>
          <a:p>
            <a:pPr>
              <a:spcBef>
                <a:spcPct val="50000"/>
              </a:spcBef>
            </a:pPr>
            <a:r>
              <a:rPr lang="en-US">
                <a:cs typeface="Arial" pitchFamily="34" charset="0"/>
              </a:rPr>
              <a:t>Priorities/Goals/Outcomes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p:cNvPicPr>
            <a:picLocks noChangeAspect="1" noChangeArrowheads="1"/>
          </p:cNvPicPr>
          <p:nvPr/>
        </p:nvPicPr>
        <p:blipFill>
          <a:blip r:embed="rId3" cstate="print"/>
          <a:srcRect/>
          <a:stretch>
            <a:fillRect/>
          </a:stretch>
        </p:blipFill>
        <p:spPr bwMode="auto">
          <a:xfrm>
            <a:off x="0" y="1428750"/>
            <a:ext cx="8915400" cy="40005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2818" name="Picture 2"/>
          <p:cNvPicPr>
            <a:picLocks noChangeAspect="1" noChangeArrowheads="1"/>
          </p:cNvPicPr>
          <p:nvPr/>
        </p:nvPicPr>
        <p:blipFill>
          <a:blip r:embed="rId3" cstate="print"/>
          <a:srcRect/>
          <a:stretch>
            <a:fillRect/>
          </a:stretch>
        </p:blipFill>
        <p:spPr bwMode="auto">
          <a:xfrm>
            <a:off x="152400" y="2057400"/>
            <a:ext cx="8839200" cy="2314575"/>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50" name="Picture 2"/>
          <p:cNvPicPr>
            <a:picLocks noChangeAspect="1" noChangeArrowheads="1"/>
          </p:cNvPicPr>
          <p:nvPr/>
        </p:nvPicPr>
        <p:blipFill>
          <a:blip r:embed="rId3" cstate="print"/>
          <a:srcRect/>
          <a:stretch>
            <a:fillRect/>
          </a:stretch>
        </p:blipFill>
        <p:spPr bwMode="auto">
          <a:xfrm>
            <a:off x="685800" y="1295400"/>
            <a:ext cx="8243888" cy="4206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itle 1"/>
          <p:cNvSpPr>
            <a:spLocks noGrp="1"/>
          </p:cNvSpPr>
          <p:nvPr>
            <p:ph type="title" idx="4294967295"/>
          </p:nvPr>
        </p:nvSpPr>
        <p:spPr>
          <a:xfrm>
            <a:off x="1066800" y="180975"/>
            <a:ext cx="8077200" cy="947738"/>
          </a:xfrm>
        </p:spPr>
        <p:txBody>
          <a:bodyPr/>
          <a:lstStyle/>
          <a:p>
            <a:pPr algn="ctr" eaLnBrk="1" hangingPunct="1"/>
            <a:r>
              <a:rPr lang="en-US" sz="5400" smtClean="0">
                <a:ea typeface="ＭＳ Ｐゴシック" pitchFamily="34" charset="-128"/>
              </a:rPr>
              <a:t>Gather Information</a:t>
            </a:r>
          </a:p>
        </p:txBody>
      </p:sp>
      <p:graphicFrame>
        <p:nvGraphicFramePr>
          <p:cNvPr id="4" name="Content Placeholder 3"/>
          <p:cNvGraphicFramePr>
            <a:graphicFrameLocks noGrp="1"/>
          </p:cNvGraphicFramePr>
          <p:nvPr>
            <p:ph idx="4294967295"/>
          </p:nvPr>
        </p:nvGraphicFramePr>
        <p:xfrm>
          <a:off x="3587750" y="1128713"/>
          <a:ext cx="5556250" cy="5272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8324" name="TextBox 7"/>
          <p:cNvSpPr txBox="1">
            <a:spLocks noChangeArrowheads="1"/>
          </p:cNvSpPr>
          <p:nvPr/>
        </p:nvSpPr>
        <p:spPr bwMode="auto">
          <a:xfrm>
            <a:off x="381000" y="1128713"/>
            <a:ext cx="2438400" cy="1939925"/>
          </a:xfrm>
          <a:prstGeom prst="rect">
            <a:avLst/>
          </a:prstGeom>
          <a:noFill/>
          <a:ln w="9525">
            <a:noFill/>
            <a:miter lim="800000"/>
            <a:headEnd/>
            <a:tailEnd/>
          </a:ln>
        </p:spPr>
        <p:txBody>
          <a:bodyPr>
            <a:spAutoFit/>
          </a:bodyPr>
          <a:lstStyle/>
          <a:p>
            <a:r>
              <a:rPr lang="en-US" sz="2000">
                <a:latin typeface="Rockwell" pitchFamily="18" charset="0"/>
              </a:rPr>
              <a:t>Purpose is to guide instruction for diverse learners, some with known disabilities and concerns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898" name="Picture 2"/>
          <p:cNvPicPr>
            <a:picLocks noChangeAspect="1" noChangeArrowheads="1"/>
          </p:cNvPicPr>
          <p:nvPr/>
        </p:nvPicPr>
        <p:blipFill>
          <a:blip r:embed="rId3" cstate="print"/>
          <a:srcRect/>
          <a:stretch>
            <a:fillRect/>
          </a:stretch>
        </p:blipFill>
        <p:spPr bwMode="auto">
          <a:xfrm>
            <a:off x="533400" y="1828800"/>
            <a:ext cx="8153400" cy="309562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46" name="Picture 2"/>
          <p:cNvPicPr>
            <a:picLocks noChangeAspect="1" noChangeArrowheads="1"/>
          </p:cNvPicPr>
          <p:nvPr/>
        </p:nvPicPr>
        <p:blipFill>
          <a:blip r:embed="rId3" cstate="print"/>
          <a:srcRect/>
          <a:stretch>
            <a:fillRect/>
          </a:stretch>
        </p:blipFill>
        <p:spPr bwMode="auto">
          <a:xfrm>
            <a:off x="381000" y="1524000"/>
            <a:ext cx="8382000" cy="378777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4" name="Picture 2"/>
          <p:cNvPicPr>
            <a:picLocks noChangeAspect="1" noChangeArrowheads="1"/>
          </p:cNvPicPr>
          <p:nvPr/>
        </p:nvPicPr>
        <p:blipFill>
          <a:blip r:embed="rId3" cstate="print"/>
          <a:srcRect/>
          <a:stretch>
            <a:fillRect/>
          </a:stretch>
        </p:blipFill>
        <p:spPr bwMode="auto">
          <a:xfrm>
            <a:off x="381000" y="1295400"/>
            <a:ext cx="8305800" cy="4700588"/>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2" name="Picture 2"/>
          <p:cNvPicPr>
            <a:picLocks noChangeAspect="1" noChangeArrowheads="1"/>
          </p:cNvPicPr>
          <p:nvPr/>
        </p:nvPicPr>
        <p:blipFill>
          <a:blip r:embed="rId3" cstate="print"/>
          <a:srcRect/>
          <a:stretch>
            <a:fillRect/>
          </a:stretch>
        </p:blipFill>
        <p:spPr bwMode="auto">
          <a:xfrm>
            <a:off x="457200" y="1143000"/>
            <a:ext cx="8143875" cy="4646613"/>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a:xfrm>
            <a:off x="0" y="274638"/>
            <a:ext cx="8229600" cy="1143000"/>
          </a:xfrm>
        </p:spPr>
        <p:txBody>
          <a:bodyPr anchor="ctr">
            <a:normAutofit fontScale="90000"/>
          </a:bodyPr>
          <a:lstStyle/>
          <a:p>
            <a:pPr eaLnBrk="1" hangingPunct="1">
              <a:defRPr/>
            </a:pPr>
            <a:r>
              <a:rPr lang="en-US" smtClean="0">
                <a:effectLst>
                  <a:outerShdw blurRad="38100" dist="38100" dir="2700000" algn="tl">
                    <a:srgbClr val="C0C0C0"/>
                  </a:outerShdw>
                </a:effectLst>
                <a:latin typeface="Rockwell" pitchFamily="18" charset="0"/>
              </a:rPr>
              <a:t>DEC Assessment Practice Example</a:t>
            </a:r>
          </a:p>
        </p:txBody>
      </p:sp>
      <p:sp>
        <p:nvSpPr>
          <p:cNvPr id="339971" name="Rectangle 3"/>
          <p:cNvSpPr>
            <a:spLocks noGrp="1" noChangeArrowheads="1"/>
          </p:cNvSpPr>
          <p:nvPr>
            <p:ph type="body" idx="4294967295"/>
          </p:nvPr>
        </p:nvSpPr>
        <p:spPr>
          <a:xfrm>
            <a:off x="0" y="1447800"/>
            <a:ext cx="8229600" cy="4835525"/>
          </a:xfrm>
        </p:spPr>
        <p:txBody>
          <a:bodyPr/>
          <a:lstStyle/>
          <a:p>
            <a:pPr eaLnBrk="1" hangingPunct="1">
              <a:buFont typeface="Wingdings" pitchFamily="2" charset="2"/>
              <a:buNone/>
              <a:defRPr/>
            </a:pPr>
            <a:r>
              <a:rPr lang="en-US" sz="2400" b="1" smtClean="0">
                <a:solidFill>
                  <a:schemeClr val="tx2"/>
                </a:solidFill>
                <a:effectLst>
                  <a:outerShdw blurRad="38100" dist="38100" dir="2700000" algn="tl">
                    <a:srgbClr val="C0C0C0"/>
                  </a:outerShdw>
                </a:effectLst>
                <a:latin typeface="Rockwell" pitchFamily="18" charset="0"/>
              </a:rPr>
              <a:t>A24.</a:t>
            </a:r>
            <a:r>
              <a:rPr lang="en-US" smtClean="0">
                <a:effectLst>
                  <a:outerShdw blurRad="38100" dist="38100" dir="2700000" algn="tl">
                    <a:srgbClr val="C0C0C0"/>
                  </a:outerShdw>
                </a:effectLst>
                <a:latin typeface="Rockwell" pitchFamily="18" charset="0"/>
              </a:rPr>
              <a:t>  Professionals assess not only immediate mastery of a skill, but also whether the child can demonstrate the skill consistently across other settings and with other people.  </a:t>
            </a:r>
          </a:p>
        </p:txBody>
      </p:sp>
      <p:sp>
        <p:nvSpPr>
          <p:cNvPr id="89092" name="Rectangle 2052"/>
          <p:cNvSpPr>
            <a:spLocks noChangeArrowheads="1"/>
          </p:cNvSpPr>
          <p:nvPr/>
        </p:nvSpPr>
        <p:spPr bwMode="auto">
          <a:xfrm>
            <a:off x="457200" y="3886200"/>
            <a:ext cx="5499100" cy="641350"/>
          </a:xfrm>
          <a:prstGeom prst="rect">
            <a:avLst/>
          </a:prstGeom>
          <a:noFill/>
          <a:ln w="9525">
            <a:noFill/>
            <a:miter lim="800000"/>
            <a:headEnd/>
            <a:tailEnd/>
          </a:ln>
          <a:effectLst/>
        </p:spPr>
        <p:txBody>
          <a:bodyPr wrap="none">
            <a:spAutoFit/>
          </a:bodyPr>
          <a:lstStyle/>
          <a:p>
            <a:pPr>
              <a:defRPr/>
            </a:pPr>
            <a:r>
              <a:rPr lang="en-US" sz="3600">
                <a:solidFill>
                  <a:schemeClr val="accent1"/>
                </a:solidFill>
                <a:effectLst>
                  <a:outerShdw blurRad="38100" dist="38100" dir="2700000" algn="tl">
                    <a:srgbClr val="C0C0C0"/>
                  </a:outerShdw>
                </a:effectLst>
                <a:latin typeface="Rockwell" pitchFamily="18" charset="0"/>
              </a:rPr>
              <a:t>What does A24 look like?</a:t>
            </a:r>
          </a:p>
        </p:txBody>
      </p:sp>
      <p:sp>
        <p:nvSpPr>
          <p:cNvPr id="89093" name="Rectangle 2053"/>
          <p:cNvSpPr>
            <a:spLocks noChangeArrowheads="1"/>
          </p:cNvSpPr>
          <p:nvPr/>
        </p:nvSpPr>
        <p:spPr bwMode="auto">
          <a:xfrm>
            <a:off x="838200" y="4572000"/>
            <a:ext cx="5159375" cy="1338828"/>
          </a:xfrm>
          <a:prstGeom prst="rect">
            <a:avLst/>
          </a:prstGeom>
          <a:noFill/>
          <a:ln w="9525">
            <a:noFill/>
            <a:miter lim="800000"/>
            <a:headEnd/>
            <a:tailEnd/>
          </a:ln>
          <a:effectLst/>
        </p:spPr>
        <p:txBody>
          <a:bodyPr wrap="square">
            <a:spAutoFit/>
          </a:bodyPr>
          <a:lstStyle/>
          <a:p>
            <a:pPr>
              <a:spcBef>
                <a:spcPct val="50000"/>
              </a:spcBef>
              <a:buClr>
                <a:schemeClr val="accent1"/>
              </a:buClr>
              <a:buSzPct val="75000"/>
              <a:buFont typeface="Wingdings" pitchFamily="2" charset="2"/>
              <a:buNone/>
              <a:defRPr/>
            </a:pPr>
            <a:r>
              <a:rPr lang="en-US">
                <a:solidFill>
                  <a:srgbClr val="595959"/>
                </a:solidFill>
                <a:effectLst>
                  <a:outerShdw blurRad="38100" dist="38100" dir="2700000" algn="tl">
                    <a:srgbClr val="C0C0C0"/>
                  </a:outerShdw>
                </a:effectLst>
                <a:latin typeface="Rockwell" pitchFamily="18" charset="0"/>
              </a:rPr>
              <a:t>The team assesses the child’s ability to walk in the classroom, on the playground, to and from the car….. </a:t>
            </a:r>
          </a:p>
          <a:p>
            <a:pPr>
              <a:spcBef>
                <a:spcPct val="50000"/>
              </a:spcBef>
              <a:buClr>
                <a:schemeClr val="accent1"/>
              </a:buClr>
              <a:buSzPct val="75000"/>
              <a:buFont typeface="Wingdings" pitchFamily="2" charset="2"/>
              <a:buNone/>
              <a:defRPr/>
            </a:pPr>
            <a:endParaRPr lang="en-US">
              <a:solidFill>
                <a:srgbClr val="595959"/>
              </a:solidFill>
              <a:effectLst>
                <a:outerShdw blurRad="38100" dist="38100" dir="2700000" algn="tl">
                  <a:srgbClr val="C0C0C0"/>
                </a:outerShdw>
              </a:effectLst>
              <a:latin typeface="Rockwell" pitchFamily="18" charset="0"/>
            </a:endParaRPr>
          </a:p>
        </p:txBody>
      </p:sp>
      <p:grpSp>
        <p:nvGrpSpPr>
          <p:cNvPr id="2" name="Group 2057"/>
          <p:cNvGrpSpPr>
            <a:grpSpLocks/>
          </p:cNvGrpSpPr>
          <p:nvPr/>
        </p:nvGrpSpPr>
        <p:grpSpPr bwMode="auto">
          <a:xfrm>
            <a:off x="2895600" y="3810000"/>
            <a:ext cx="5180013" cy="2743200"/>
            <a:chOff x="1824" y="2400"/>
            <a:chExt cx="3263" cy="1728"/>
          </a:xfrm>
        </p:grpSpPr>
        <p:pic>
          <p:nvPicPr>
            <p:cNvPr id="757767" name="Picture 5" descr="BXP45692"/>
            <p:cNvPicPr>
              <a:picLocks noChangeAspect="1" noChangeArrowheads="1"/>
            </p:cNvPicPr>
            <p:nvPr/>
          </p:nvPicPr>
          <p:blipFill>
            <a:blip r:embed="rId3" cstate="print"/>
            <a:srcRect/>
            <a:stretch>
              <a:fillRect/>
            </a:stretch>
          </p:blipFill>
          <p:spPr bwMode="auto">
            <a:xfrm>
              <a:off x="3778" y="2400"/>
              <a:ext cx="1309" cy="1728"/>
            </a:xfrm>
            <a:prstGeom prst="rect">
              <a:avLst/>
            </a:prstGeom>
            <a:noFill/>
            <a:ln w="9525">
              <a:noFill/>
              <a:miter lim="800000"/>
              <a:headEnd/>
              <a:tailEnd/>
            </a:ln>
          </p:spPr>
        </p:pic>
        <p:sp>
          <p:nvSpPr>
            <p:cNvPr id="757768" name="Text Box 2056"/>
            <p:cNvSpPr txBox="1">
              <a:spLocks noChangeArrowheads="1"/>
            </p:cNvSpPr>
            <p:nvPr/>
          </p:nvSpPr>
          <p:spPr bwMode="auto">
            <a:xfrm>
              <a:off x="1824" y="3408"/>
              <a:ext cx="1536" cy="231"/>
            </a:xfrm>
            <a:prstGeom prst="rect">
              <a:avLst/>
            </a:prstGeom>
            <a:noFill/>
            <a:ln w="9525">
              <a:noFill/>
              <a:miter lim="800000"/>
              <a:headEnd/>
              <a:tailEnd/>
            </a:ln>
          </p:spPr>
          <p:txBody>
            <a:bodyPr>
              <a:spAutoFit/>
            </a:bodyPr>
            <a:lstStyle/>
            <a:p>
              <a:pPr>
                <a:spcBef>
                  <a:spcPct val="50000"/>
                </a:spcBef>
              </a:pPr>
              <a:r>
                <a:rPr lang="en-US"/>
                <a:t>and on the grass…..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calcmode="lin" valueType="num">
                                      <p:cBhvr additive="base">
                                        <p:cTn id="7" dur="500" fill="hold"/>
                                        <p:tgtEl>
                                          <p:spTgt spid="89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3"/>
                                        </p:tgtEl>
                                        <p:attrNameLst>
                                          <p:attrName>style.visibility</p:attrName>
                                        </p:attrNameLst>
                                      </p:cBhvr>
                                      <p:to>
                                        <p:strVal val="visible"/>
                                      </p:to>
                                    </p:set>
                                    <p:anim calcmode="lin" valueType="num">
                                      <p:cBhvr additive="base">
                                        <p:cTn id="13" dur="500" fill="hold"/>
                                        <p:tgtEl>
                                          <p:spTgt spid="89093"/>
                                        </p:tgtEl>
                                        <p:attrNameLst>
                                          <p:attrName>ppt_x</p:attrName>
                                        </p:attrNameLst>
                                      </p:cBhvr>
                                      <p:tavLst>
                                        <p:tav tm="0">
                                          <p:val>
                                            <p:strVal val="0-#ppt_w/2"/>
                                          </p:val>
                                        </p:tav>
                                        <p:tav tm="100000">
                                          <p:val>
                                            <p:strVal val="#ppt_x"/>
                                          </p:val>
                                        </p:tav>
                                      </p:tavLst>
                                    </p:anim>
                                    <p:anim calcmode="lin" valueType="num">
                                      <p:cBhvr additive="base">
                                        <p:cTn id="14" dur="500" fill="hold"/>
                                        <p:tgtEl>
                                          <p:spTgt spid="890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P spid="8909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p:cNvSpPr>
          <p:nvPr>
            <p:ph type="title" idx="4294967295"/>
          </p:nvPr>
        </p:nvSpPr>
        <p:spPr>
          <a:xfrm>
            <a:off x="0" y="274638"/>
            <a:ext cx="8229600" cy="1143000"/>
          </a:xfrm>
        </p:spPr>
        <p:txBody>
          <a:bodyPr/>
          <a:lstStyle/>
          <a:p>
            <a:pPr eaLnBrk="1" hangingPunct="1"/>
            <a:r>
              <a:rPr lang="en-US" smtClean="0">
                <a:latin typeface="Rockwell" pitchFamily="18" charset="0"/>
                <a:ea typeface="ＭＳ Ｐゴシック" pitchFamily="34" charset="-128"/>
              </a:rPr>
              <a:t>Example Class Profile</a:t>
            </a:r>
          </a:p>
        </p:txBody>
      </p:sp>
      <p:pic>
        <p:nvPicPr>
          <p:cNvPr id="792579" name="Content Placeholder 3"/>
          <p:cNvPicPr>
            <a:picLocks noChangeArrowheads="1"/>
          </p:cNvPicPr>
          <p:nvPr/>
        </p:nvPicPr>
        <p:blipFill>
          <a:blip r:embed="rId3" cstate="print"/>
          <a:srcRect/>
          <a:stretch>
            <a:fillRect/>
          </a:stretch>
        </p:blipFill>
        <p:spPr bwMode="auto">
          <a:xfrm>
            <a:off x="2749550" y="1079500"/>
            <a:ext cx="5638800" cy="5418138"/>
          </a:xfrm>
          <a:prstGeom prst="rect">
            <a:avLst/>
          </a:prstGeom>
          <a:noFill/>
          <a:ln w="9525">
            <a:noFill/>
            <a:miter lim="800000"/>
            <a:headEnd/>
            <a:tailEnd/>
          </a:ln>
        </p:spPr>
      </p:pic>
      <p:cxnSp>
        <p:nvCxnSpPr>
          <p:cNvPr id="9" name="Straight Connector 8"/>
          <p:cNvCxnSpPr/>
          <p:nvPr/>
        </p:nvCxnSpPr>
        <p:spPr>
          <a:xfrm>
            <a:off x="3733800" y="4419600"/>
            <a:ext cx="2971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43400" y="2971800"/>
            <a:ext cx="1752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92582" name="Text Box 7"/>
          <p:cNvSpPr txBox="1">
            <a:spLocks noChangeArrowheads="1"/>
          </p:cNvSpPr>
          <p:nvPr/>
        </p:nvSpPr>
        <p:spPr bwMode="auto">
          <a:xfrm>
            <a:off x="304800" y="1905000"/>
            <a:ext cx="2971800" cy="915988"/>
          </a:xfrm>
          <a:prstGeom prst="rect">
            <a:avLst/>
          </a:prstGeom>
          <a:noFill/>
          <a:ln w="9525">
            <a:noFill/>
            <a:miter lim="800000"/>
            <a:headEnd/>
            <a:tailEnd/>
          </a:ln>
        </p:spPr>
        <p:txBody>
          <a:bodyPr>
            <a:spAutoFit/>
          </a:bodyPr>
          <a:lstStyle/>
          <a:p>
            <a:pPr>
              <a:spcBef>
                <a:spcPct val="50000"/>
              </a:spcBef>
            </a:pPr>
            <a:r>
              <a:rPr lang="en-US"/>
              <a:t>Task is to determine who needs to learn what and how best to instruct</a:t>
            </a:r>
          </a:p>
        </p:txBody>
      </p:sp>
      <p:sp>
        <p:nvSpPr>
          <p:cNvPr id="792583" name="Oval 8"/>
          <p:cNvSpPr>
            <a:spLocks noChangeArrowheads="1"/>
          </p:cNvSpPr>
          <p:nvPr/>
        </p:nvSpPr>
        <p:spPr bwMode="auto">
          <a:xfrm>
            <a:off x="498475" y="4038600"/>
            <a:ext cx="415925" cy="762000"/>
          </a:xfrm>
          <a:prstGeom prst="ellipse">
            <a:avLst/>
          </a:prstGeom>
          <a:solidFill>
            <a:schemeClr val="bg2"/>
          </a:solidFill>
          <a:ln w="9525">
            <a:solidFill>
              <a:schemeClr val="tx1"/>
            </a:solidFill>
            <a:round/>
            <a:headEnd/>
            <a:tailEnd/>
          </a:ln>
        </p:spPr>
        <p:txBody>
          <a:bodyPr wrap="none" anchor="ctr"/>
          <a:lstStyle/>
          <a:p>
            <a:endParaRPr lang="en-US"/>
          </a:p>
        </p:txBody>
      </p:sp>
      <p:sp>
        <p:nvSpPr>
          <p:cNvPr id="792584" name="Oval 9"/>
          <p:cNvSpPr>
            <a:spLocks noChangeArrowheads="1"/>
          </p:cNvSpPr>
          <p:nvPr/>
        </p:nvSpPr>
        <p:spPr bwMode="auto">
          <a:xfrm>
            <a:off x="650875" y="4191000"/>
            <a:ext cx="415925"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2585" name="Oval 10"/>
          <p:cNvSpPr>
            <a:spLocks noChangeArrowheads="1"/>
          </p:cNvSpPr>
          <p:nvPr/>
        </p:nvSpPr>
        <p:spPr bwMode="auto">
          <a:xfrm>
            <a:off x="803275" y="4343400"/>
            <a:ext cx="415925" cy="762000"/>
          </a:xfrm>
          <a:prstGeom prst="ellipse">
            <a:avLst/>
          </a:prstGeom>
          <a:solidFill>
            <a:srgbClr val="00FF00"/>
          </a:solidFill>
          <a:ln w="9525">
            <a:solidFill>
              <a:schemeClr val="tx1"/>
            </a:solidFill>
            <a:round/>
            <a:headEnd/>
            <a:tailEnd/>
          </a:ln>
        </p:spPr>
        <p:txBody>
          <a:bodyPr wrap="none" anchor="ctr"/>
          <a:lstStyle/>
          <a:p>
            <a:endParaRPr lang="en-US"/>
          </a:p>
        </p:txBody>
      </p:sp>
      <p:sp>
        <p:nvSpPr>
          <p:cNvPr id="792586" name="Oval 11"/>
          <p:cNvSpPr>
            <a:spLocks noChangeArrowheads="1"/>
          </p:cNvSpPr>
          <p:nvPr/>
        </p:nvSpPr>
        <p:spPr bwMode="auto">
          <a:xfrm>
            <a:off x="955675" y="4495800"/>
            <a:ext cx="415925" cy="7620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792587" name="Oval 12"/>
          <p:cNvSpPr>
            <a:spLocks noChangeArrowheads="1"/>
          </p:cNvSpPr>
          <p:nvPr/>
        </p:nvSpPr>
        <p:spPr bwMode="auto">
          <a:xfrm>
            <a:off x="1108075" y="4648200"/>
            <a:ext cx="415925" cy="7620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92588" name="Oval 13"/>
          <p:cNvSpPr>
            <a:spLocks noChangeArrowheads="1"/>
          </p:cNvSpPr>
          <p:nvPr/>
        </p:nvSpPr>
        <p:spPr bwMode="auto">
          <a:xfrm>
            <a:off x="1260475" y="4800600"/>
            <a:ext cx="415925" cy="762000"/>
          </a:xfrm>
          <a:prstGeom prst="ellipse">
            <a:avLst/>
          </a:prstGeom>
          <a:solidFill>
            <a:srgbClr val="777777"/>
          </a:solidFill>
          <a:ln w="9525">
            <a:solidFill>
              <a:schemeClr val="tx1"/>
            </a:solidFill>
            <a:round/>
            <a:headEnd/>
            <a:tailEnd/>
          </a:ln>
        </p:spPr>
        <p:txBody>
          <a:bodyPr wrap="none" anchor="ctr"/>
          <a:lstStyle/>
          <a:p>
            <a:pPr algn="ctr"/>
            <a:endParaRPr lang="en-US"/>
          </a:p>
        </p:txBody>
      </p:sp>
      <p:sp>
        <p:nvSpPr>
          <p:cNvPr id="792589" name="Oval 14"/>
          <p:cNvSpPr>
            <a:spLocks noChangeArrowheads="1"/>
          </p:cNvSpPr>
          <p:nvPr/>
        </p:nvSpPr>
        <p:spPr bwMode="auto">
          <a:xfrm>
            <a:off x="1412875" y="4953000"/>
            <a:ext cx="415925" cy="762000"/>
          </a:xfrm>
          <a:prstGeom prst="ellipse">
            <a:avLst/>
          </a:prstGeom>
          <a:solidFill>
            <a:srgbClr val="FF6600"/>
          </a:solidFill>
          <a:ln w="9525">
            <a:solidFill>
              <a:schemeClr val="tx1"/>
            </a:solidFill>
            <a:round/>
            <a:headEnd/>
            <a:tailEnd/>
          </a:ln>
        </p:spPr>
        <p:txBody>
          <a:bodyPr wrap="none" anchor="ctr"/>
          <a:lstStyle/>
          <a:p>
            <a:pPr algn="ctr"/>
            <a:endParaRPr lang="en-US"/>
          </a:p>
        </p:txBody>
      </p:sp>
      <p:sp>
        <p:nvSpPr>
          <p:cNvPr id="792590" name="Oval 15"/>
          <p:cNvSpPr>
            <a:spLocks noChangeArrowheads="1"/>
          </p:cNvSpPr>
          <p:nvPr/>
        </p:nvSpPr>
        <p:spPr bwMode="auto">
          <a:xfrm>
            <a:off x="1565275" y="5105400"/>
            <a:ext cx="415925" cy="762000"/>
          </a:xfrm>
          <a:prstGeom prst="ellipse">
            <a:avLst/>
          </a:prstGeom>
          <a:solidFill>
            <a:srgbClr val="99CC00"/>
          </a:solidFill>
          <a:ln w="9525">
            <a:solidFill>
              <a:schemeClr val="tx1"/>
            </a:solidFill>
            <a:round/>
            <a:headEnd/>
            <a:tailEnd/>
          </a:ln>
        </p:spPr>
        <p:txBody>
          <a:bodyPr wrap="none" anchor="ctr"/>
          <a:lstStyle/>
          <a:p>
            <a:pPr algn="ctr"/>
            <a:endParaRPr lang="en-US"/>
          </a:p>
        </p:txBody>
      </p:sp>
      <p:sp>
        <p:nvSpPr>
          <p:cNvPr id="792591" name="Oval 16"/>
          <p:cNvSpPr>
            <a:spLocks noChangeArrowheads="1"/>
          </p:cNvSpPr>
          <p:nvPr/>
        </p:nvSpPr>
        <p:spPr bwMode="auto">
          <a:xfrm>
            <a:off x="1717675" y="5257800"/>
            <a:ext cx="415925" cy="762000"/>
          </a:xfrm>
          <a:prstGeom prst="ellipse">
            <a:avLst/>
          </a:prstGeom>
          <a:solidFill>
            <a:srgbClr val="00FFFF"/>
          </a:solidFill>
          <a:ln w="9525">
            <a:solidFill>
              <a:schemeClr val="tx1"/>
            </a:solidFill>
            <a:round/>
            <a:headEnd/>
            <a:tailEnd/>
          </a:ln>
        </p:spPr>
        <p:txBody>
          <a:bodyPr wrap="none" anchor="ctr"/>
          <a:lstStyle/>
          <a:p>
            <a:pPr algn="ctr"/>
            <a:endParaRPr lang="en-US"/>
          </a:p>
        </p:txBody>
      </p:sp>
      <p:sp>
        <p:nvSpPr>
          <p:cNvPr id="792592" name="Oval 17"/>
          <p:cNvSpPr>
            <a:spLocks noChangeArrowheads="1"/>
          </p:cNvSpPr>
          <p:nvPr/>
        </p:nvSpPr>
        <p:spPr bwMode="auto">
          <a:xfrm>
            <a:off x="1870075" y="5410200"/>
            <a:ext cx="415925" cy="762000"/>
          </a:xfrm>
          <a:prstGeom prst="ellipse">
            <a:avLst/>
          </a:prstGeom>
          <a:solidFill>
            <a:srgbClr val="FF99CC"/>
          </a:solidFill>
          <a:ln w="9525">
            <a:solidFill>
              <a:schemeClr val="tx1"/>
            </a:solidFill>
            <a:round/>
            <a:headEnd/>
            <a:tailEnd/>
          </a:ln>
        </p:spPr>
        <p:txBody>
          <a:bodyPr wrap="none" anchor="ctr"/>
          <a:lstStyle/>
          <a:p>
            <a:pPr algn="ctr"/>
            <a:endParaRPr lang="en-US"/>
          </a:p>
        </p:txBody>
      </p:sp>
      <p:sp>
        <p:nvSpPr>
          <p:cNvPr id="792593" name="Line 18"/>
          <p:cNvSpPr>
            <a:spLocks noChangeShapeType="1"/>
          </p:cNvSpPr>
          <p:nvPr/>
        </p:nvSpPr>
        <p:spPr bwMode="auto">
          <a:xfrm flipV="1">
            <a:off x="803275" y="3581400"/>
            <a:ext cx="3768725" cy="762000"/>
          </a:xfrm>
          <a:prstGeom prst="line">
            <a:avLst/>
          </a:prstGeom>
          <a:noFill/>
          <a:ln w="9525">
            <a:solidFill>
              <a:schemeClr val="accent1"/>
            </a:solidFill>
            <a:round/>
            <a:headEnd/>
            <a:tailEnd type="triangle" w="med" len="med"/>
          </a:ln>
        </p:spPr>
        <p:txBody>
          <a:bodyPr/>
          <a:lstStyle/>
          <a:p>
            <a:endParaRPr lang="en-US"/>
          </a:p>
        </p:txBody>
      </p:sp>
      <p:sp>
        <p:nvSpPr>
          <p:cNvPr id="792594" name="Text Box 19"/>
          <p:cNvSpPr txBox="1">
            <a:spLocks noChangeArrowheads="1"/>
          </p:cNvSpPr>
          <p:nvPr/>
        </p:nvSpPr>
        <p:spPr bwMode="auto">
          <a:xfrm>
            <a:off x="76200" y="6400800"/>
            <a:ext cx="6019800" cy="366713"/>
          </a:xfrm>
          <a:prstGeom prst="rect">
            <a:avLst/>
          </a:prstGeom>
          <a:noFill/>
          <a:ln w="9525">
            <a:noFill/>
            <a:miter lim="800000"/>
            <a:headEnd/>
            <a:tailEnd/>
          </a:ln>
        </p:spPr>
        <p:txBody>
          <a:bodyPr>
            <a:spAutoFit/>
          </a:bodyPr>
          <a:lstStyle/>
          <a:p>
            <a:pPr>
              <a:spcBef>
                <a:spcPct val="50000"/>
              </a:spcBef>
            </a:pPr>
            <a:r>
              <a:rPr lang="en-US"/>
              <a:t>Each child will have a different combination of needs</a:t>
            </a:r>
          </a:p>
        </p:txBody>
      </p:sp>
      <p:sp>
        <p:nvSpPr>
          <p:cNvPr id="792595" name="Line 20"/>
          <p:cNvSpPr>
            <a:spLocks noChangeShapeType="1"/>
          </p:cNvSpPr>
          <p:nvPr/>
        </p:nvSpPr>
        <p:spPr bwMode="auto">
          <a:xfrm>
            <a:off x="2133600" y="5715000"/>
            <a:ext cx="1828800" cy="0"/>
          </a:xfrm>
          <a:prstGeom prst="line">
            <a:avLst/>
          </a:prstGeom>
          <a:noFill/>
          <a:ln w="9525">
            <a:solidFill>
              <a:srgbClr val="FF99CC"/>
            </a:solidFill>
            <a:round/>
            <a:headEnd/>
            <a:tailEnd type="triangle" w="med" len="med"/>
          </a:ln>
        </p:spPr>
        <p:txBody>
          <a:bodyPr/>
          <a:lstStyle/>
          <a:p>
            <a:endParaRPr lang="en-US"/>
          </a:p>
        </p:txBody>
      </p:sp>
      <p:sp>
        <p:nvSpPr>
          <p:cNvPr id="792596" name="Line 21"/>
          <p:cNvSpPr>
            <a:spLocks noChangeShapeType="1"/>
          </p:cNvSpPr>
          <p:nvPr/>
        </p:nvSpPr>
        <p:spPr bwMode="auto">
          <a:xfrm flipV="1">
            <a:off x="2133600" y="4038600"/>
            <a:ext cx="2209800" cy="1676400"/>
          </a:xfrm>
          <a:prstGeom prst="line">
            <a:avLst/>
          </a:prstGeom>
          <a:noFill/>
          <a:ln w="9525">
            <a:solidFill>
              <a:srgbClr val="FF99CC"/>
            </a:solidFill>
            <a:round/>
            <a:headEnd/>
            <a:tailEnd type="triangle" w="med" len="med"/>
          </a:ln>
        </p:spPr>
        <p:txBody>
          <a:bodyPr/>
          <a:lstStyle/>
          <a:p>
            <a:endParaRPr lang="en-US"/>
          </a:p>
        </p:txBody>
      </p:sp>
      <p:sp>
        <p:nvSpPr>
          <p:cNvPr id="792597" name="Line 22"/>
          <p:cNvSpPr>
            <a:spLocks noChangeShapeType="1"/>
          </p:cNvSpPr>
          <p:nvPr/>
        </p:nvSpPr>
        <p:spPr bwMode="auto">
          <a:xfrm flipV="1">
            <a:off x="2133600" y="2743200"/>
            <a:ext cx="2667000" cy="2971800"/>
          </a:xfrm>
          <a:prstGeom prst="line">
            <a:avLst/>
          </a:prstGeom>
          <a:noFill/>
          <a:ln w="9525">
            <a:solidFill>
              <a:srgbClr val="FF99CC"/>
            </a:solidFill>
            <a:round/>
            <a:headEnd/>
            <a:tailEnd type="triangle" w="med" len="med"/>
          </a:ln>
        </p:spPr>
        <p:txBody>
          <a:bodyPr/>
          <a:lstStyle/>
          <a:p>
            <a:endParaRPr lang="en-US"/>
          </a:p>
        </p:txBody>
      </p:sp>
      <p:sp>
        <p:nvSpPr>
          <p:cNvPr id="792598" name="Line 23"/>
          <p:cNvSpPr>
            <a:spLocks noChangeShapeType="1"/>
          </p:cNvSpPr>
          <p:nvPr/>
        </p:nvSpPr>
        <p:spPr bwMode="auto">
          <a:xfrm>
            <a:off x="1676400" y="5105400"/>
            <a:ext cx="2625725" cy="0"/>
          </a:xfrm>
          <a:prstGeom prst="line">
            <a:avLst/>
          </a:prstGeom>
          <a:noFill/>
          <a:ln w="9525">
            <a:solidFill>
              <a:srgbClr val="FF6600"/>
            </a:solidFill>
            <a:round/>
            <a:headEnd/>
            <a:tailEnd type="triangle" w="med" len="med"/>
          </a:ln>
        </p:spPr>
        <p:txBody>
          <a:bodyPr/>
          <a:lstStyle/>
          <a:p>
            <a:endParaRPr lang="en-US"/>
          </a:p>
        </p:txBody>
      </p:sp>
      <p:sp>
        <p:nvSpPr>
          <p:cNvPr id="792599" name="Line 24"/>
          <p:cNvSpPr>
            <a:spLocks noChangeShapeType="1"/>
          </p:cNvSpPr>
          <p:nvPr/>
        </p:nvSpPr>
        <p:spPr bwMode="auto">
          <a:xfrm>
            <a:off x="1717675" y="5257800"/>
            <a:ext cx="2244725" cy="0"/>
          </a:xfrm>
          <a:prstGeom prst="line">
            <a:avLst/>
          </a:prstGeom>
          <a:noFill/>
          <a:ln w="9525">
            <a:solidFill>
              <a:srgbClr val="99CC00"/>
            </a:solidFill>
            <a:round/>
            <a:headEnd/>
            <a:tailEnd type="triangle" w="med" len="med"/>
          </a:ln>
        </p:spPr>
        <p:txBody>
          <a:bodyPr/>
          <a:lstStyle/>
          <a:p>
            <a:endParaRPr lang="en-US"/>
          </a:p>
        </p:txBody>
      </p:sp>
      <p:sp>
        <p:nvSpPr>
          <p:cNvPr id="792600" name="Line 25"/>
          <p:cNvSpPr>
            <a:spLocks noChangeShapeType="1"/>
          </p:cNvSpPr>
          <p:nvPr/>
        </p:nvSpPr>
        <p:spPr bwMode="auto">
          <a:xfrm flipV="1">
            <a:off x="1260475" y="2362200"/>
            <a:ext cx="3540125" cy="2438400"/>
          </a:xfrm>
          <a:prstGeom prst="line">
            <a:avLst/>
          </a:prstGeom>
          <a:noFill/>
          <a:ln w="22225">
            <a:solidFill>
              <a:srgbClr val="F4F923"/>
            </a:solidFill>
            <a:round/>
            <a:headEnd/>
            <a:tailEnd type="triangle" w="med" len="med"/>
          </a:ln>
        </p:spPr>
        <p:txBody>
          <a:bodyPr/>
          <a:lstStyle/>
          <a:p>
            <a:endParaRPr lang="en-US"/>
          </a:p>
        </p:txBody>
      </p:sp>
      <p:sp>
        <p:nvSpPr>
          <p:cNvPr id="792601" name="Line 26"/>
          <p:cNvSpPr>
            <a:spLocks noChangeShapeType="1"/>
          </p:cNvSpPr>
          <p:nvPr/>
        </p:nvSpPr>
        <p:spPr bwMode="auto">
          <a:xfrm flipV="1">
            <a:off x="1981200" y="3810000"/>
            <a:ext cx="2133600" cy="1600200"/>
          </a:xfrm>
          <a:prstGeom prst="line">
            <a:avLst/>
          </a:prstGeom>
          <a:noFill/>
          <a:ln w="9525">
            <a:solidFill>
              <a:srgbClr val="00FFFF"/>
            </a:solidFill>
            <a:round/>
            <a:headEnd/>
            <a:tailEnd type="triangle" w="med" len="med"/>
          </a:ln>
        </p:spPr>
        <p:txBody>
          <a:bodyPr/>
          <a:lstStyle/>
          <a:p>
            <a:endParaRPr lang="en-US"/>
          </a:p>
        </p:txBody>
      </p:sp>
      <p:sp>
        <p:nvSpPr>
          <p:cNvPr id="792602" name="Line 27"/>
          <p:cNvSpPr>
            <a:spLocks noChangeShapeType="1"/>
          </p:cNvSpPr>
          <p:nvPr/>
        </p:nvSpPr>
        <p:spPr bwMode="auto">
          <a:xfrm flipV="1">
            <a:off x="1565275" y="2743200"/>
            <a:ext cx="3006725" cy="2362200"/>
          </a:xfrm>
          <a:prstGeom prst="line">
            <a:avLst/>
          </a:prstGeom>
          <a:noFill/>
          <a:ln w="9525">
            <a:solidFill>
              <a:srgbClr val="FF6600"/>
            </a:solidFill>
            <a:round/>
            <a:headEnd/>
            <a:tailEnd type="triangle" w="med" len="med"/>
          </a:ln>
        </p:spPr>
        <p:txBody>
          <a:bodyPr/>
          <a:lstStyle/>
          <a:p>
            <a:endParaRPr lang="en-US"/>
          </a:p>
        </p:txBody>
      </p:sp>
      <p:sp>
        <p:nvSpPr>
          <p:cNvPr id="792603" name="Line 29"/>
          <p:cNvSpPr>
            <a:spLocks noChangeShapeType="1"/>
          </p:cNvSpPr>
          <p:nvPr/>
        </p:nvSpPr>
        <p:spPr bwMode="auto">
          <a:xfrm>
            <a:off x="650875" y="4191000"/>
            <a:ext cx="3651250" cy="609600"/>
          </a:xfrm>
          <a:prstGeom prst="line">
            <a:avLst/>
          </a:prstGeom>
          <a:noFill/>
          <a:ln w="9525">
            <a:solidFill>
              <a:schemeClr val="bg2"/>
            </a:solidFill>
            <a:round/>
            <a:headEnd/>
            <a:tailEnd type="triangle" w="med" len="med"/>
          </a:ln>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Next Steps and Action Plan</a:t>
            </a:r>
          </a:p>
        </p:txBody>
      </p:sp>
      <p:sp>
        <p:nvSpPr>
          <p:cNvPr id="482307" name="Rectangle 3"/>
          <p:cNvSpPr>
            <a:spLocks noGrp="1" noChangeArrowheads="1"/>
          </p:cNvSpPr>
          <p:nvPr>
            <p:ph idx="1"/>
          </p:nvPr>
        </p:nvSpPr>
        <p:spPr/>
        <p:txBody>
          <a:bodyPr/>
          <a:lstStyle/>
          <a:p>
            <a:r>
              <a:rPr lang="en-US"/>
              <a:t>Questions and answers</a:t>
            </a:r>
          </a:p>
          <a:p>
            <a:r>
              <a:rPr lang="en-US"/>
              <a:t>Where to go for assistance in the future</a:t>
            </a:r>
          </a:p>
          <a:p>
            <a:r>
              <a:rPr lang="en-US"/>
              <a:t>Develop an action plan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Communication in Detail</a:t>
            </a:r>
            <a:endParaRPr lang="en-US"/>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85800" y="1020763"/>
            <a:ext cx="7772400" cy="609600"/>
          </a:xfrm>
        </p:spPr>
        <p:txBody>
          <a:bodyPr>
            <a:normAutofit fontScale="90000"/>
          </a:bodyPr>
          <a:lstStyle/>
          <a:p>
            <a:r>
              <a:rPr lang="en-US"/>
              <a:t>Purpose of the </a:t>
            </a:r>
            <a:br>
              <a:rPr lang="en-US"/>
            </a:br>
            <a:r>
              <a:rPr lang="en-US"/>
              <a:t>Social Communication Area</a:t>
            </a:r>
          </a:p>
        </p:txBody>
      </p:sp>
      <p:sp>
        <p:nvSpPr>
          <p:cNvPr id="323587" name="Rectangle 3"/>
          <p:cNvSpPr>
            <a:spLocks noGrp="1" noChangeArrowheads="1"/>
          </p:cNvSpPr>
          <p:nvPr>
            <p:ph idx="1"/>
          </p:nvPr>
        </p:nvSpPr>
        <p:spPr>
          <a:xfrm>
            <a:off x="973138" y="2189163"/>
            <a:ext cx="7340600" cy="3533775"/>
          </a:xfrm>
        </p:spPr>
        <p:txBody>
          <a:bodyPr/>
          <a:lstStyle/>
          <a:p>
            <a:r>
              <a:rPr lang="en-US"/>
              <a:t>Primary method of communication</a:t>
            </a:r>
          </a:p>
          <a:p>
            <a:r>
              <a:rPr lang="en-US"/>
              <a:t>Starting place is determined</a:t>
            </a:r>
          </a:p>
          <a:p>
            <a:r>
              <a:rPr lang="en-US" u="sng"/>
              <a:t>Function</a:t>
            </a:r>
            <a:r>
              <a:rPr lang="en-US"/>
              <a:t> </a:t>
            </a:r>
          </a:p>
          <a:p>
            <a:r>
              <a:rPr lang="en-US" u="sng"/>
              <a:t>Sound</a:t>
            </a:r>
            <a:r>
              <a:rPr lang="en-US"/>
              <a:t> </a:t>
            </a:r>
            <a:r>
              <a:rPr lang="en-US" u="sng"/>
              <a:t>production</a:t>
            </a:r>
            <a:r>
              <a:rPr lang="en-US"/>
              <a:t> </a:t>
            </a:r>
            <a:r>
              <a:rPr lang="en-US" u="sng"/>
              <a:t>patterns</a:t>
            </a:r>
            <a:r>
              <a:rPr lang="en-US"/>
              <a:t> </a:t>
            </a:r>
          </a:p>
          <a:p>
            <a:r>
              <a:rPr lang="en-US" u="sng"/>
              <a:t>Intelligibility</a:t>
            </a:r>
            <a:r>
              <a:rPr lang="en-US"/>
              <a:t> level</a:t>
            </a:r>
          </a:p>
          <a:p>
            <a:endParaRPr lang="en-US"/>
          </a:p>
        </p:txBody>
      </p:sp>
      <p:pic>
        <p:nvPicPr>
          <p:cNvPr id="323588" name="Picture 4" descr="pe02854_"/>
          <p:cNvPicPr>
            <a:picLocks noChangeAspect="1" noChangeArrowheads="1"/>
          </p:cNvPicPr>
          <p:nvPr/>
        </p:nvPicPr>
        <p:blipFill>
          <a:blip r:embed="rId3" cstate="print"/>
          <a:srcRect/>
          <a:stretch>
            <a:fillRect/>
          </a:stretch>
        </p:blipFill>
        <p:spPr bwMode="auto">
          <a:xfrm>
            <a:off x="6629400" y="3733800"/>
            <a:ext cx="2209800" cy="1704975"/>
          </a:xfrm>
          <a:prstGeom prst="rect">
            <a:avLst/>
          </a:prstGeom>
          <a:noFill/>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p:txBody>
          <a:bodyPr/>
          <a:lstStyle/>
          <a:p>
            <a:r>
              <a:rPr lang="en-US"/>
              <a:t>Modes of Communication</a:t>
            </a:r>
          </a:p>
        </p:txBody>
      </p:sp>
      <p:sp>
        <p:nvSpPr>
          <p:cNvPr id="325634" name="Rectangle 2"/>
          <p:cNvSpPr>
            <a:spLocks noGrp="1" noChangeArrowheads="1"/>
          </p:cNvSpPr>
          <p:nvPr>
            <p:ph idx="1"/>
          </p:nvPr>
        </p:nvSpPr>
        <p:spPr/>
        <p:txBody>
          <a:bodyPr/>
          <a:lstStyle/>
          <a:p>
            <a:pPr marL="457200" indent="-457200"/>
            <a:r>
              <a:rPr lang="en-US" sz="3000"/>
              <a:t>Communication consists of three areas:</a:t>
            </a:r>
          </a:p>
          <a:p>
            <a:pPr marL="1027113" lvl="1" indent="-455613"/>
            <a:r>
              <a:rPr lang="en-US" sz="2400"/>
              <a:t>Content - the meaning expressed through language</a:t>
            </a:r>
          </a:p>
          <a:p>
            <a:pPr marL="1027113" lvl="1" indent="-455613"/>
            <a:r>
              <a:rPr lang="en-US" sz="2400"/>
              <a:t>Form - the syntax and grammar of language</a:t>
            </a:r>
          </a:p>
          <a:p>
            <a:pPr marL="1027113" lvl="1" indent="-455613"/>
            <a:r>
              <a:rPr lang="en-US" sz="2400"/>
              <a:t>Use - the function of communication in social contexts</a:t>
            </a:r>
          </a:p>
          <a:p>
            <a:pPr marL="457200" indent="-457200"/>
            <a:r>
              <a:rPr lang="en-US" sz="3000"/>
              <a:t>Messages are communicated through:</a:t>
            </a:r>
          </a:p>
          <a:p>
            <a:pPr marL="1027113" lvl="1" indent="-455613"/>
            <a:r>
              <a:rPr lang="en-US" sz="2400"/>
              <a:t>Sounds</a:t>
            </a:r>
          </a:p>
          <a:p>
            <a:pPr marL="1027113" lvl="1" indent="-455613"/>
            <a:r>
              <a:rPr lang="en-US" sz="2400"/>
              <a:t>Gestures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1249</TotalTime>
  <Words>5076</Words>
  <Application>Microsoft Office PowerPoint</Application>
  <PresentationFormat>On-screen Show (4:3)</PresentationFormat>
  <Paragraphs>873</Paragraphs>
  <Slides>105</Slides>
  <Notes>95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105</vt:i4>
      </vt:variant>
    </vt:vector>
  </HeadingPairs>
  <TitlesOfParts>
    <vt:vector size="109" baseType="lpstr">
      <vt:lpstr>Urban</vt:lpstr>
      <vt:lpstr>ClipArt</vt:lpstr>
      <vt:lpstr>CorelDRAW</vt:lpstr>
      <vt:lpstr>Clip</vt:lpstr>
      <vt:lpstr>Assessment, Evaluation, and Programming System (AEPS)</vt:lpstr>
      <vt:lpstr>Agenda</vt:lpstr>
      <vt:lpstr>Slide 3</vt:lpstr>
      <vt:lpstr>AEPS 4 Volume Set</vt:lpstr>
      <vt:lpstr>AEPS Interactive (AEPSi)</vt:lpstr>
      <vt:lpstr>Assessment</vt:lpstr>
      <vt:lpstr>The AEPS is an authentic assessment….</vt:lpstr>
      <vt:lpstr>Authentic Assessment  in Plain English</vt:lpstr>
      <vt:lpstr>Gather Information</vt:lpstr>
      <vt:lpstr>Uses</vt:lpstr>
      <vt:lpstr>Nuts and Bolts - CODRF</vt:lpstr>
      <vt:lpstr>Slide 12</vt:lpstr>
      <vt:lpstr>Organizational Structure of AEPS® Items</vt:lpstr>
      <vt:lpstr>Slide 14</vt:lpstr>
      <vt:lpstr>Gross Motor Sample</vt:lpstr>
      <vt:lpstr>Assessment Activity Plans</vt:lpstr>
      <vt:lpstr>Assessment Activity Plans</vt:lpstr>
      <vt:lpstr>Family Report</vt:lpstr>
      <vt:lpstr>Family Report</vt:lpstr>
      <vt:lpstr>Slide 20</vt:lpstr>
      <vt:lpstr>Slide 21</vt:lpstr>
      <vt:lpstr>Slide 22</vt:lpstr>
      <vt:lpstr>Slide 23</vt:lpstr>
      <vt:lpstr>Slide 24</vt:lpstr>
      <vt:lpstr>Slide 25</vt:lpstr>
      <vt:lpstr>Slide 26</vt:lpstr>
      <vt:lpstr>Going Beyond the Numbers</vt:lpstr>
      <vt:lpstr>Slide 28</vt:lpstr>
      <vt:lpstr>Volume 1</vt:lpstr>
      <vt:lpstr>Volume 2</vt:lpstr>
      <vt:lpstr>Volume 3</vt:lpstr>
      <vt:lpstr>Volume 4</vt:lpstr>
      <vt:lpstr>Overview of Forms</vt:lpstr>
      <vt:lpstr>Stop and Consider</vt:lpstr>
      <vt:lpstr>What to do with AEPS® results?</vt:lpstr>
      <vt:lpstr>Slide 36</vt:lpstr>
      <vt:lpstr>Summarizing AEPS Results</vt:lpstr>
      <vt:lpstr>Types of Scores</vt:lpstr>
      <vt:lpstr>Number of Items Per Area and Area Raw Score Possible on the AEPSTM Test for Birth To Three Years and Three To Six Years </vt:lpstr>
      <vt:lpstr>Numerical Scores using AEPS Protocols</vt:lpstr>
      <vt:lpstr>Graphing</vt:lpstr>
      <vt:lpstr>Child Progress Record</vt:lpstr>
      <vt:lpstr>Using AEPS Narrative Info</vt:lpstr>
      <vt:lpstr>AEPS Eligibility Cutoff Scores</vt:lpstr>
      <vt:lpstr>AEPS Eligibility Cutoff Scores Continued</vt:lpstr>
      <vt:lpstr>Determining Eligibility for First Steps</vt:lpstr>
      <vt:lpstr>Interpreting</vt:lpstr>
      <vt:lpstr>PART 2</vt:lpstr>
      <vt:lpstr>Scoring Option: 2</vt:lpstr>
      <vt:lpstr>Scoring Option: 1</vt:lpstr>
      <vt:lpstr>Scoring Option: 0</vt:lpstr>
      <vt:lpstr>Scoring Note Options</vt:lpstr>
      <vt:lpstr>What Additional Information Do Scoring Notes Provide?</vt:lpstr>
      <vt:lpstr>Scoring Practice</vt:lpstr>
      <vt:lpstr>Scoring Guidelines</vt:lpstr>
      <vt:lpstr>Types of Scores</vt:lpstr>
      <vt:lpstr>Stop and Consider</vt:lpstr>
      <vt:lpstr>Types of Summaries</vt:lpstr>
      <vt:lpstr>Curriculum</vt:lpstr>
      <vt:lpstr>What is curriculum?</vt:lpstr>
      <vt:lpstr>Slide 61</vt:lpstr>
      <vt:lpstr>Ask… “How can the daily activity address and support the needs of a diverse learner?” </vt:lpstr>
      <vt:lpstr>Slide 63</vt:lpstr>
      <vt:lpstr>Scope and Sequence</vt:lpstr>
      <vt:lpstr>Assess Tier 1 Needs</vt:lpstr>
      <vt:lpstr>Scope and Sequence Continued</vt:lpstr>
      <vt:lpstr>Plan Instruction</vt:lpstr>
      <vt:lpstr>Outcomes Must Match  Instructional Intensity</vt:lpstr>
      <vt:lpstr>Instructional Tier 1 Characteristics</vt:lpstr>
      <vt:lpstr>Instructional Tier 2 Characteristics</vt:lpstr>
      <vt:lpstr>Instructional Tier 3 Characteristics</vt:lpstr>
      <vt:lpstr>Prioritize</vt:lpstr>
      <vt:lpstr>Goal Writing</vt:lpstr>
      <vt:lpstr>Progress Monitoring</vt:lpstr>
      <vt:lpstr>Slide 75</vt:lpstr>
      <vt:lpstr>Interpret Patterns</vt:lpstr>
      <vt:lpstr>For this developmental goal – what do the scoring sequences tell you?</vt:lpstr>
      <vt:lpstr>Slide 78</vt:lpstr>
      <vt:lpstr>For this additive goal – what do the scoring sequences tell you?</vt:lpstr>
      <vt:lpstr>Slide 80</vt:lpstr>
      <vt:lpstr>Tier 1 Scope</vt:lpstr>
      <vt:lpstr>Tier 2 Scope</vt:lpstr>
      <vt:lpstr>Tier 3 Scope</vt:lpstr>
      <vt:lpstr>Sorting Example 1</vt:lpstr>
      <vt:lpstr>Prioritize</vt:lpstr>
      <vt:lpstr>Slide 86</vt:lpstr>
      <vt:lpstr>Slide 87</vt:lpstr>
      <vt:lpstr>Slide 88</vt:lpstr>
      <vt:lpstr>Slide 89</vt:lpstr>
      <vt:lpstr>Slide 90</vt:lpstr>
      <vt:lpstr>Slide 91</vt:lpstr>
      <vt:lpstr>Slide 92</vt:lpstr>
      <vt:lpstr>Slide 93</vt:lpstr>
      <vt:lpstr>DEC Assessment Practice Example</vt:lpstr>
      <vt:lpstr>Example Class Profile</vt:lpstr>
      <vt:lpstr>Next Steps and Action Plan</vt:lpstr>
      <vt:lpstr>Communication in Detail</vt:lpstr>
      <vt:lpstr>Purpose of the  Social Communication Area</vt:lpstr>
      <vt:lpstr>Modes of Communication</vt:lpstr>
      <vt:lpstr>AEPS Data Recording Forms</vt:lpstr>
      <vt:lpstr>Social-Communication Area  Strands Level I</vt:lpstr>
      <vt:lpstr>Communicative Signals</vt:lpstr>
      <vt:lpstr>Communicative Signals Continued</vt:lpstr>
      <vt:lpstr>Communicative Function</vt:lpstr>
      <vt:lpstr>Conducting Language Observations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Evaluation, and Programming System (AEPS) One-Day Training</dc:title>
  <dc:creator>Sophie</dc:creator>
  <cp:lastModifiedBy>Sophie</cp:lastModifiedBy>
  <cp:revision>12</cp:revision>
  <dcterms:created xsi:type="dcterms:W3CDTF">2010-08-14T17:54:53Z</dcterms:created>
  <dcterms:modified xsi:type="dcterms:W3CDTF">2010-08-16T23:02:55Z</dcterms:modified>
</cp:coreProperties>
</file>