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00" r:id="rId1"/>
  </p:sldMasterIdLst>
  <p:notesMasterIdLst>
    <p:notesMasterId r:id="rId50"/>
  </p:notesMasterIdLst>
  <p:sldIdLst>
    <p:sldId id="256" r:id="rId2"/>
    <p:sldId id="257" r:id="rId3"/>
    <p:sldId id="286" r:id="rId4"/>
    <p:sldId id="258" r:id="rId5"/>
    <p:sldId id="259" r:id="rId6"/>
    <p:sldId id="292" r:id="rId7"/>
    <p:sldId id="291" r:id="rId8"/>
    <p:sldId id="327" r:id="rId9"/>
    <p:sldId id="293" r:id="rId10"/>
    <p:sldId id="294" r:id="rId11"/>
    <p:sldId id="296" r:id="rId12"/>
    <p:sldId id="297" r:id="rId13"/>
    <p:sldId id="295" r:id="rId14"/>
    <p:sldId id="300" r:id="rId15"/>
    <p:sldId id="271" r:id="rId16"/>
    <p:sldId id="260" r:id="rId17"/>
    <p:sldId id="261" r:id="rId18"/>
    <p:sldId id="270" r:id="rId19"/>
    <p:sldId id="272" r:id="rId20"/>
    <p:sldId id="273" r:id="rId21"/>
    <p:sldId id="274" r:id="rId22"/>
    <p:sldId id="275" r:id="rId23"/>
    <p:sldId id="269" r:id="rId24"/>
    <p:sldId id="276" r:id="rId25"/>
    <p:sldId id="323" r:id="rId26"/>
    <p:sldId id="277" r:id="rId27"/>
    <p:sldId id="324" r:id="rId28"/>
    <p:sldId id="325" r:id="rId29"/>
    <p:sldId id="326" r:id="rId30"/>
    <p:sldId id="278" r:id="rId31"/>
    <p:sldId id="322" r:id="rId32"/>
    <p:sldId id="262" r:id="rId33"/>
    <p:sldId id="265" r:id="rId34"/>
    <p:sldId id="264" r:id="rId35"/>
    <p:sldId id="302" r:id="rId36"/>
    <p:sldId id="303" r:id="rId37"/>
    <p:sldId id="328" r:id="rId38"/>
    <p:sldId id="330" r:id="rId39"/>
    <p:sldId id="329" r:id="rId40"/>
    <p:sldId id="311" r:id="rId41"/>
    <p:sldId id="321" r:id="rId42"/>
    <p:sldId id="320" r:id="rId43"/>
    <p:sldId id="319" r:id="rId44"/>
    <p:sldId id="318" r:id="rId45"/>
    <p:sldId id="312" r:id="rId46"/>
    <p:sldId id="331" r:id="rId47"/>
    <p:sldId id="266" r:id="rId48"/>
    <p:sldId id="268"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339" autoAdjust="0"/>
    <p:restoredTop sz="54577" autoAdjust="0"/>
  </p:normalViewPr>
  <p:slideViewPr>
    <p:cSldViewPr>
      <p:cViewPr varScale="1">
        <p:scale>
          <a:sx n="75" d="100"/>
          <a:sy n="75" d="100"/>
        </p:scale>
        <p:origin x="-1236" y="-102"/>
      </p:cViewPr>
      <p:guideLst>
        <p:guide orient="horz" pos="2160"/>
        <p:guide pos="2880"/>
      </p:guideLst>
    </p:cSldViewPr>
  </p:slideViewPr>
  <p:outlineViewPr>
    <p:cViewPr>
      <p:scale>
        <a:sx n="33" d="100"/>
        <a:sy n="33" d="100"/>
      </p:scale>
      <p:origin x="0" y="0"/>
    </p:cViewPr>
  </p:outlineViewPr>
  <p:notesTextViewPr>
    <p:cViewPr>
      <p:scale>
        <a:sx n="66" d="100"/>
        <a:sy n="66"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6B8F58-0CE5-4DAE-A1A9-5E83F56EAE8E}" type="datetimeFigureOut">
              <a:rPr lang="en-US" smtClean="0"/>
              <a:pPr/>
              <a:t>4/30/2010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0F0A7B-AF44-4013-B33A-9C88DC0E044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www.myersbriggs.org/my-mbti-personality-type/mbti-basics/extraversion-or-introversion.asp" TargetMode="External"/><Relationship Id="rId7" Type="http://schemas.openxmlformats.org/officeDocument/2006/relationships/hyperlink" Target="http://www.myersbriggs.org/my-mbti-personality-type/mbti-basics/your-personality-type.asp" TargetMode="External"/><Relationship Id="rId2" Type="http://schemas.openxmlformats.org/officeDocument/2006/relationships/slide" Target="../slides/slide27.xml"/><Relationship Id="rId1" Type="http://schemas.openxmlformats.org/officeDocument/2006/relationships/notesMaster" Target="../notesMasters/notesMaster1.xml"/><Relationship Id="rId6" Type="http://schemas.openxmlformats.org/officeDocument/2006/relationships/hyperlink" Target="http://www.myersbriggs.org/my-mbti-personality-type/mbti-basics/judging-or-perceiving.asp" TargetMode="External"/><Relationship Id="rId5" Type="http://schemas.openxmlformats.org/officeDocument/2006/relationships/hyperlink" Target="http://www.myersbriggs.org/my-mbti-personality-type/mbti-basics/thinking-or-feeling.asp" TargetMode="External"/><Relationship Id="rId4" Type="http://schemas.openxmlformats.org/officeDocument/2006/relationships/hyperlink" Target="http://www.myersbriggs.org/my-mbti-personality-type/mbti-basics/sensing-or-intuition.asp" TargetMode="Externa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5 Mini-presentations- each less than 10 minutes</a:t>
            </a:r>
          </a:p>
          <a:p>
            <a:r>
              <a:rPr lang="en-US" smtClean="0"/>
              <a:t>We are trying</a:t>
            </a:r>
            <a:r>
              <a:rPr lang="en-US" baseline="0" smtClean="0"/>
              <a:t> out a presentation style that is new to us called Pechu Kucha – We’d love your honest feedback.</a:t>
            </a:r>
          </a:p>
          <a:p>
            <a:r>
              <a:rPr lang="en-US" baseline="0" smtClean="0"/>
              <a:t>Feel free to ask us to go back.</a:t>
            </a:r>
            <a:endParaRPr lang="en-US" smtClean="0"/>
          </a:p>
          <a:p>
            <a:r>
              <a:rPr lang="en-US" smtClean="0"/>
              <a:t>6 Question and answer segments, one following each mini-presentation and 1 at</a:t>
            </a:r>
            <a:r>
              <a:rPr lang="en-US" baseline="0" smtClean="0"/>
              <a:t> the end</a:t>
            </a:r>
            <a:endParaRPr lang="en-US" smtClean="0"/>
          </a:p>
          <a:p>
            <a:r>
              <a:rPr lang="en-US" smtClean="0"/>
              <a:t>1 Individual activity</a:t>
            </a:r>
          </a:p>
          <a:p>
            <a:r>
              <a:rPr lang="en-US" smtClean="0"/>
              <a:t>2 small group activities</a:t>
            </a:r>
          </a:p>
          <a:p>
            <a:r>
              <a:rPr lang="en-US" smtClean="0"/>
              <a:t>3 large group discussions</a:t>
            </a:r>
          </a:p>
          <a:p>
            <a:r>
              <a:rPr lang="en-US" smtClean="0"/>
              <a:t>1 break- in the middle about 2:45</a:t>
            </a:r>
          </a:p>
          <a:p>
            <a:endParaRPr lang="en-US"/>
          </a:p>
        </p:txBody>
      </p:sp>
      <p:sp>
        <p:nvSpPr>
          <p:cNvPr id="4" name="Slide Number Placeholder 3"/>
          <p:cNvSpPr>
            <a:spLocks noGrp="1"/>
          </p:cNvSpPr>
          <p:nvPr>
            <p:ph type="sldNum" sz="quarter" idx="10"/>
          </p:nvPr>
        </p:nvSpPr>
        <p:spPr/>
        <p:txBody>
          <a:bodyPr/>
          <a:lstStyle/>
          <a:p>
            <a:fld id="{6E0F0A7B-AF44-4013-B33A-9C88DC0E0446}"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Doer, has lots of ambition,</a:t>
            </a:r>
            <a:r>
              <a:rPr lang="en-US" baseline="0" smtClean="0"/>
              <a:t> engery, and passion and tries to instill those traits in others</a:t>
            </a:r>
          </a:p>
          <a:p>
            <a:r>
              <a:rPr lang="en-US" baseline="0" smtClean="0"/>
              <a:t>Can dominate people of other temperaments, especially phlegmatic types</a:t>
            </a:r>
          </a:p>
          <a:p>
            <a:r>
              <a:rPr lang="en-US" baseline="0" smtClean="0"/>
              <a:t>Many great charismatic military and political figures were cholerics</a:t>
            </a:r>
            <a:endParaRPr lang="en-US"/>
          </a:p>
        </p:txBody>
      </p:sp>
      <p:sp>
        <p:nvSpPr>
          <p:cNvPr id="4" name="Slide Number Placeholder 3"/>
          <p:cNvSpPr>
            <a:spLocks noGrp="1"/>
          </p:cNvSpPr>
          <p:nvPr>
            <p:ph type="sldNum" sz="quarter" idx="10"/>
          </p:nvPr>
        </p:nvSpPr>
        <p:spPr/>
        <p:txBody>
          <a:bodyPr/>
          <a:lstStyle/>
          <a:p>
            <a:fld id="{6E0F0A7B-AF44-4013-B33A-9C88DC0E0446}" type="slidenum">
              <a:rPr lang="en-US" smtClean="0"/>
              <a:pPr/>
              <a:t>19</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a:r>
              <a:rPr lang="en-US" smtClean="0"/>
              <a:t>Dependable,</a:t>
            </a:r>
            <a:r>
              <a:rPr lang="en-US" baseline="0" smtClean="0"/>
              <a:t> consistent, relaxed, rational, curious, observant</a:t>
            </a:r>
          </a:p>
          <a:p>
            <a:pPr algn="l"/>
            <a:r>
              <a:rPr lang="en-US" baseline="0" smtClean="0"/>
              <a:t>May be receptive and shy and prefer stability to uncertainity and change</a:t>
            </a:r>
          </a:p>
          <a:p>
            <a:pPr algn="l"/>
            <a:r>
              <a:rPr lang="en-US" baseline="0" smtClean="0"/>
              <a:t>Good admiistrators and diplomats</a:t>
            </a:r>
            <a:endParaRPr lang="en-US"/>
          </a:p>
        </p:txBody>
      </p:sp>
      <p:sp>
        <p:nvSpPr>
          <p:cNvPr id="4" name="Slide Number Placeholder 3"/>
          <p:cNvSpPr>
            <a:spLocks noGrp="1"/>
          </p:cNvSpPr>
          <p:nvPr>
            <p:ph type="sldNum" sz="quarter" idx="10"/>
          </p:nvPr>
        </p:nvSpPr>
        <p:spPr/>
        <p:txBody>
          <a:bodyPr/>
          <a:lstStyle/>
          <a:p>
            <a:fld id="{6E0F0A7B-AF44-4013-B33A-9C88DC0E0446}" type="slidenum">
              <a:rPr lang="en-US" smtClean="0"/>
              <a:pPr/>
              <a:t>20</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Enjoy social gatherings</a:t>
            </a:r>
            <a:r>
              <a:rPr lang="en-US" baseline="0" smtClean="0"/>
              <a:t> and making new friends</a:t>
            </a:r>
          </a:p>
          <a:p>
            <a:r>
              <a:rPr lang="en-US" baseline="0" smtClean="0"/>
              <a:t>Often daydream</a:t>
            </a:r>
          </a:p>
          <a:p>
            <a:r>
              <a:rPr lang="en-US" baseline="0" smtClean="0"/>
              <a:t>Alone time is crucial</a:t>
            </a:r>
          </a:p>
          <a:p>
            <a:r>
              <a:rPr lang="en-US" baseline="0" smtClean="0"/>
              <a:t>Struggle with following all the way through</a:t>
            </a:r>
          </a:p>
          <a:p>
            <a:r>
              <a:rPr lang="en-US" baseline="0" smtClean="0"/>
              <a:t>Chronically late, tend to be forgetful </a:t>
            </a:r>
          </a:p>
        </p:txBody>
      </p:sp>
      <p:sp>
        <p:nvSpPr>
          <p:cNvPr id="4" name="Slide Number Placeholder 3"/>
          <p:cNvSpPr>
            <a:spLocks noGrp="1"/>
          </p:cNvSpPr>
          <p:nvPr>
            <p:ph type="sldNum" sz="quarter" idx="10"/>
          </p:nvPr>
        </p:nvSpPr>
        <p:spPr/>
        <p:txBody>
          <a:bodyPr/>
          <a:lstStyle/>
          <a:p>
            <a:fld id="{6E0F0A7B-AF44-4013-B33A-9C88DC0E0446}" type="slidenum">
              <a:rPr lang="en-US" smtClean="0"/>
              <a:pPr/>
              <a:t>21</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Perceiving-concerned about directly receiving information without</a:t>
            </a:r>
            <a:r>
              <a:rPr lang="en-US" baseline="0" dirty="0" smtClean="0"/>
              <a:t> evaluation; put off decision making in order to gain as much info as possible</a:t>
            </a:r>
            <a:endParaRPr lang="en-US" dirty="0" smtClean="0"/>
          </a:p>
          <a:p>
            <a:pPr>
              <a:buFont typeface="Arial" pitchFamily="34" charset="0"/>
              <a:buChar char="•"/>
            </a:pPr>
            <a:r>
              <a:rPr lang="en-US" dirty="0" smtClean="0"/>
              <a:t>Sensing-Directly receiving information through the senses; tend to focus on facts in a given situation and on hard data</a:t>
            </a:r>
          </a:p>
          <a:p>
            <a:pPr>
              <a:buFont typeface="Arial" pitchFamily="34" charset="0"/>
              <a:buChar char="•"/>
            </a:pPr>
            <a:r>
              <a:rPr lang="en-US" dirty="0" smtClean="0"/>
              <a:t>Intuiting-going beyond</a:t>
            </a:r>
            <a:r>
              <a:rPr lang="en-US" baseline="0" dirty="0" smtClean="0"/>
              <a:t> the info provided by the sense to discover less obvious possibilities; preference  for focusing on theoretical issues and hidden patterns of meaning</a:t>
            </a:r>
            <a:endParaRPr lang="en-US" dirty="0" smtClean="0"/>
          </a:p>
          <a:p>
            <a:pPr>
              <a:buFont typeface="Arial" pitchFamily="34" charset="0"/>
              <a:buChar char="•"/>
            </a:pPr>
            <a:r>
              <a:rPr lang="en-US" dirty="0" smtClean="0"/>
              <a:t>Judging-Concerned with organizing and processing information; like to plan and organize as they order and regulate events</a:t>
            </a:r>
          </a:p>
          <a:p>
            <a:pPr>
              <a:buFont typeface="Arial" pitchFamily="34" charset="0"/>
              <a:buChar char="•"/>
            </a:pPr>
            <a:r>
              <a:rPr lang="en-US" dirty="0" smtClean="0"/>
              <a:t>Thinking-logical</a:t>
            </a:r>
            <a:r>
              <a:rPr lang="en-US" baseline="0" dirty="0" smtClean="0"/>
              <a:t> analysis of info in terms of the strict principles of cause and effect; appropriate life in a rational analytical way, searching for logical relationships between events.</a:t>
            </a:r>
            <a:endParaRPr lang="en-US" dirty="0" smtClean="0"/>
          </a:p>
          <a:p>
            <a:pPr>
              <a:buFont typeface="Arial" pitchFamily="34" charset="0"/>
              <a:buChar char="•"/>
            </a:pPr>
            <a:r>
              <a:rPr lang="en-US" dirty="0" smtClean="0"/>
              <a:t>Feeling-Identifying the emotional value that is attached to objects</a:t>
            </a:r>
            <a:r>
              <a:rPr lang="en-US" baseline="0" dirty="0" smtClean="0"/>
              <a:t> or events ; more concerned with what they feel about person or event than what they learn through logical analysis</a:t>
            </a:r>
            <a:endParaRPr lang="en-US" dirty="0" smtClean="0"/>
          </a:p>
          <a:p>
            <a:pPr>
              <a:buFont typeface="Arial" pitchFamily="34" charset="0"/>
              <a:buChar char="•"/>
            </a:pPr>
            <a:r>
              <a:rPr lang="en-US" dirty="0" smtClean="0"/>
              <a:t>Extraversion</a:t>
            </a:r>
          </a:p>
          <a:p>
            <a:pPr>
              <a:buFont typeface="Arial" pitchFamily="34" charset="0"/>
              <a:buChar char="•"/>
            </a:pPr>
            <a:r>
              <a:rPr lang="en-US" dirty="0" smtClean="0"/>
              <a:t>Introversion</a:t>
            </a:r>
            <a:endParaRPr lang="en-US" dirty="0"/>
          </a:p>
        </p:txBody>
      </p:sp>
      <p:sp>
        <p:nvSpPr>
          <p:cNvPr id="4" name="Slide Number Placeholder 3"/>
          <p:cNvSpPr>
            <a:spLocks noGrp="1"/>
          </p:cNvSpPr>
          <p:nvPr>
            <p:ph type="sldNum" sz="quarter" idx="10"/>
          </p:nvPr>
        </p:nvSpPr>
        <p:spPr/>
        <p:txBody>
          <a:bodyPr/>
          <a:lstStyle/>
          <a:p>
            <a:fld id="{6E0F0A7B-AF44-4013-B33A-9C88DC0E0446}" type="slidenum">
              <a:rPr lang="en-US" smtClean="0"/>
              <a:pPr/>
              <a:t>25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dirty="0" smtClean="0">
                <a:solidFill>
                  <a:schemeClr val="tx1"/>
                </a:solidFill>
                <a:latin typeface="+mn-lt"/>
                <a:ea typeface="+mn-ea"/>
                <a:cs typeface="+mn-cs"/>
              </a:rPr>
              <a:t>Favorite world:</a:t>
            </a:r>
            <a:r>
              <a:rPr lang="en-US" sz="1200" kern="1200" dirty="0" smtClean="0">
                <a:solidFill>
                  <a:schemeClr val="tx1"/>
                </a:solidFill>
                <a:latin typeface="+mn-lt"/>
                <a:ea typeface="+mn-ea"/>
                <a:cs typeface="+mn-cs"/>
              </a:rPr>
              <a:t> Do you prefer to focus on the outer world or on your own inner world? This is called </a:t>
            </a:r>
            <a:r>
              <a:rPr lang="en-US" sz="1200" u="sng" kern="1200" dirty="0" smtClean="0">
                <a:solidFill>
                  <a:schemeClr val="tx1"/>
                </a:solidFill>
                <a:latin typeface="+mn-lt"/>
                <a:ea typeface="+mn-ea"/>
                <a:cs typeface="+mn-cs"/>
                <a:hlinkClick r:id="rId3" tooltip="Link to Extraversion or Introversion"/>
              </a:rPr>
              <a:t>Extraversion (E) or Introversion (I)</a:t>
            </a:r>
            <a:r>
              <a:rPr lang="en-US" sz="1200" kern="1200" dirty="0" smtClean="0">
                <a:solidFill>
                  <a:schemeClr val="tx1"/>
                </a:solidFill>
                <a:latin typeface="+mn-lt"/>
                <a:ea typeface="+mn-ea"/>
                <a:cs typeface="+mn-cs"/>
              </a:rPr>
              <a:t>.</a:t>
            </a:r>
          </a:p>
          <a:p>
            <a:r>
              <a:rPr lang="en-US" sz="1200" b="1" kern="1200" dirty="0" smtClean="0">
                <a:solidFill>
                  <a:schemeClr val="tx1"/>
                </a:solidFill>
                <a:latin typeface="+mn-lt"/>
                <a:ea typeface="+mn-ea"/>
                <a:cs typeface="+mn-cs"/>
              </a:rPr>
              <a:t>Information:</a:t>
            </a:r>
            <a:r>
              <a:rPr lang="en-US" sz="1200" kern="1200" dirty="0" smtClean="0">
                <a:solidFill>
                  <a:schemeClr val="tx1"/>
                </a:solidFill>
                <a:latin typeface="+mn-lt"/>
                <a:ea typeface="+mn-ea"/>
                <a:cs typeface="+mn-cs"/>
              </a:rPr>
              <a:t> Do you prefer to focus on the basic information you take in or do you prefer to interpret and add meaning? This is called </a:t>
            </a:r>
            <a:r>
              <a:rPr lang="en-US" sz="1200" u="sng" kern="1200" dirty="0" smtClean="0">
                <a:solidFill>
                  <a:schemeClr val="tx1"/>
                </a:solidFill>
                <a:latin typeface="+mn-lt"/>
                <a:ea typeface="+mn-ea"/>
                <a:cs typeface="+mn-cs"/>
                <a:hlinkClick r:id="rId4" tooltip="Link to Sensing or Intuition"/>
              </a:rPr>
              <a:t>Sensing (S) or Intuition (N)</a:t>
            </a:r>
            <a:r>
              <a:rPr lang="en-US" sz="1200" kern="1200" dirty="0" smtClean="0">
                <a:solidFill>
                  <a:schemeClr val="tx1"/>
                </a:solidFill>
                <a:latin typeface="+mn-lt"/>
                <a:ea typeface="+mn-ea"/>
                <a:cs typeface="+mn-cs"/>
              </a:rPr>
              <a:t>. </a:t>
            </a:r>
          </a:p>
          <a:p>
            <a:r>
              <a:rPr lang="en-US" sz="1200" b="1" kern="1200" dirty="0" smtClean="0">
                <a:solidFill>
                  <a:schemeClr val="tx1"/>
                </a:solidFill>
                <a:latin typeface="+mn-lt"/>
                <a:ea typeface="+mn-ea"/>
                <a:cs typeface="+mn-cs"/>
              </a:rPr>
              <a:t>Decisions:</a:t>
            </a:r>
            <a:r>
              <a:rPr lang="en-US" sz="1200" kern="1200" dirty="0" smtClean="0">
                <a:solidFill>
                  <a:schemeClr val="tx1"/>
                </a:solidFill>
                <a:latin typeface="+mn-lt"/>
                <a:ea typeface="+mn-ea"/>
                <a:cs typeface="+mn-cs"/>
              </a:rPr>
              <a:t> When making decisions, do you prefer to first look at logic and consistency or first look at the people and special circumstances? This is called </a:t>
            </a:r>
            <a:r>
              <a:rPr lang="en-US" sz="1200" u="sng" kern="1200" dirty="0" smtClean="0">
                <a:solidFill>
                  <a:schemeClr val="tx1"/>
                </a:solidFill>
                <a:latin typeface="+mn-lt"/>
                <a:ea typeface="+mn-ea"/>
                <a:cs typeface="+mn-cs"/>
                <a:hlinkClick r:id="rId5" tooltip="Link to Thinking or Feeling"/>
              </a:rPr>
              <a:t>Thinking (T) or Feeling (F)</a:t>
            </a:r>
            <a:r>
              <a:rPr lang="en-US" sz="1200" kern="1200" dirty="0" smtClean="0">
                <a:solidFill>
                  <a:schemeClr val="tx1"/>
                </a:solidFill>
                <a:latin typeface="+mn-lt"/>
                <a:ea typeface="+mn-ea"/>
                <a:cs typeface="+mn-cs"/>
              </a:rPr>
              <a:t>. </a:t>
            </a:r>
          </a:p>
          <a:p>
            <a:r>
              <a:rPr lang="en-US" sz="1200" b="1" kern="1200" dirty="0" smtClean="0">
                <a:solidFill>
                  <a:schemeClr val="tx1"/>
                </a:solidFill>
                <a:latin typeface="+mn-lt"/>
                <a:ea typeface="+mn-ea"/>
                <a:cs typeface="+mn-cs"/>
              </a:rPr>
              <a:t>Structure</a:t>
            </a:r>
            <a:r>
              <a:rPr lang="en-US" sz="1200" kern="1200" dirty="0" smtClean="0">
                <a:solidFill>
                  <a:schemeClr val="tx1"/>
                </a:solidFill>
                <a:latin typeface="+mn-lt"/>
                <a:ea typeface="+mn-ea"/>
                <a:cs typeface="+mn-cs"/>
              </a:rPr>
              <a:t>: In dealing with the outside world, do you prefer to get things decided or do you prefer to stay open to new information and options? This is called </a:t>
            </a:r>
            <a:r>
              <a:rPr lang="en-US" sz="1200" u="sng" kern="1200" dirty="0" smtClean="0">
                <a:solidFill>
                  <a:schemeClr val="tx1"/>
                </a:solidFill>
                <a:latin typeface="+mn-lt"/>
                <a:ea typeface="+mn-ea"/>
                <a:cs typeface="+mn-cs"/>
                <a:hlinkClick r:id="rId6" tooltip="Link to Judging or Perceiving"/>
              </a:rPr>
              <a:t>Judging (J) or Perceiving (P)</a:t>
            </a:r>
            <a:r>
              <a:rPr lang="en-US" sz="1200" kern="1200" dirty="0" smtClean="0">
                <a:solidFill>
                  <a:schemeClr val="tx1"/>
                </a:solidFill>
                <a:latin typeface="+mn-lt"/>
                <a:ea typeface="+mn-ea"/>
                <a:cs typeface="+mn-cs"/>
              </a:rPr>
              <a:t>. </a:t>
            </a:r>
          </a:p>
          <a:p>
            <a:r>
              <a:rPr lang="en-US" sz="1200" b="1" kern="1200" dirty="0" smtClean="0">
                <a:solidFill>
                  <a:schemeClr val="tx1"/>
                </a:solidFill>
                <a:latin typeface="+mn-lt"/>
                <a:ea typeface="+mn-ea"/>
                <a:cs typeface="+mn-cs"/>
              </a:rPr>
              <a:t>Your Personality Type:</a:t>
            </a:r>
            <a:r>
              <a:rPr lang="en-US" sz="1200" kern="1200" dirty="0" smtClean="0">
                <a:solidFill>
                  <a:schemeClr val="tx1"/>
                </a:solidFill>
                <a:latin typeface="+mn-lt"/>
                <a:ea typeface="+mn-ea"/>
                <a:cs typeface="+mn-cs"/>
              </a:rPr>
              <a:t> When you decide on your preference in each category, you have </a:t>
            </a:r>
            <a:r>
              <a:rPr lang="en-US" sz="1200" u="sng" kern="1200" dirty="0" smtClean="0">
                <a:solidFill>
                  <a:schemeClr val="tx1"/>
                </a:solidFill>
                <a:latin typeface="+mn-lt"/>
                <a:ea typeface="+mn-ea"/>
                <a:cs typeface="+mn-cs"/>
                <a:hlinkClick r:id="rId7" tooltip="Link to Your Personality Type"/>
              </a:rPr>
              <a:t>your own personality type</a:t>
            </a:r>
            <a:r>
              <a:rPr lang="en-US" sz="1200" kern="1200" dirty="0" smtClean="0">
                <a:solidFill>
                  <a:schemeClr val="tx1"/>
                </a:solidFill>
                <a:latin typeface="+mn-lt"/>
                <a:ea typeface="+mn-ea"/>
                <a:cs typeface="+mn-cs"/>
              </a:rPr>
              <a:t>, which can be expressed as a code with four letters. </a:t>
            </a:r>
          </a:p>
          <a:p>
            <a:endParaRPr lang="en-US" dirty="0"/>
          </a:p>
        </p:txBody>
      </p:sp>
      <p:sp>
        <p:nvSpPr>
          <p:cNvPr id="4" name="Slide Number Placeholder 3"/>
          <p:cNvSpPr>
            <a:spLocks noGrp="1"/>
          </p:cNvSpPr>
          <p:nvPr>
            <p:ph type="sldNum" sz="quarter" idx="10"/>
          </p:nvPr>
        </p:nvSpPr>
        <p:spPr/>
        <p:txBody>
          <a:bodyPr/>
          <a:lstStyle/>
          <a:p>
            <a:fld id="{6E0F0A7B-AF44-4013-B33A-9C88DC0E0446}" type="slidenum">
              <a:rPr lang="en-US" smtClean="0"/>
              <a:pPr/>
              <a:t>27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Artisan- impulsive</a:t>
            </a:r>
            <a:r>
              <a:rPr lang="en-US" baseline="0" dirty="0" smtClean="0"/>
              <a:t> and high risk taker, physical and enjoys action, leader or trouble maker</a:t>
            </a:r>
          </a:p>
          <a:p>
            <a:endParaRPr lang="en-US" baseline="0" dirty="0" smtClean="0"/>
          </a:p>
          <a:p>
            <a:r>
              <a:rPr lang="en-US" baseline="0" dirty="0" smtClean="0"/>
              <a:t>Guardian-black or white thinker, enjoys supervising, inspecting, and protecting; good rule follower and enforcer</a:t>
            </a:r>
          </a:p>
          <a:p>
            <a:endParaRPr lang="en-US" baseline="0" dirty="0" smtClean="0"/>
          </a:p>
          <a:p>
            <a:r>
              <a:rPr lang="en-US" baseline="0" dirty="0" err="1" smtClean="0"/>
              <a:t>Rationals</a:t>
            </a:r>
            <a:r>
              <a:rPr lang="en-US" baseline="0" dirty="0" smtClean="0"/>
              <a:t>-abstract thinkers; likes to invent, explore, and organize</a:t>
            </a:r>
          </a:p>
          <a:p>
            <a:endParaRPr lang="en-US" baseline="0" dirty="0" smtClean="0"/>
          </a:p>
          <a:p>
            <a:r>
              <a:rPr lang="en-US" baseline="0" smtClean="0"/>
              <a:t>Idealists-empathetic; </a:t>
            </a:r>
            <a:r>
              <a:rPr lang="en-US" baseline="0" dirty="0" smtClean="0"/>
              <a:t>non-judgmental and </a:t>
            </a:r>
            <a:r>
              <a:rPr lang="en-US" baseline="0" smtClean="0"/>
              <a:t>good listeners; </a:t>
            </a:r>
            <a:r>
              <a:rPr lang="en-US" baseline="0" dirty="0" smtClean="0"/>
              <a:t>offered referred to as someone’s </a:t>
            </a:r>
            <a:r>
              <a:rPr lang="en-US" baseline="0" smtClean="0"/>
              <a:t>best friend</a:t>
            </a:r>
            <a:endParaRPr lang="en-US" dirty="0"/>
          </a:p>
        </p:txBody>
      </p:sp>
      <p:sp>
        <p:nvSpPr>
          <p:cNvPr id="4" name="Slide Number Placeholder 3"/>
          <p:cNvSpPr>
            <a:spLocks noGrp="1"/>
          </p:cNvSpPr>
          <p:nvPr>
            <p:ph type="sldNum" sz="quarter" idx="10"/>
          </p:nvPr>
        </p:nvSpPr>
        <p:spPr/>
        <p:txBody>
          <a:bodyPr/>
          <a:lstStyle/>
          <a:p>
            <a:fld id="{6E0F0A7B-AF44-4013-B33A-9C88DC0E0446}" type="slidenum">
              <a:rPr lang="en-US" smtClean="0"/>
              <a:pPr/>
              <a:t>30</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Bondy and Williamson 2009</a:t>
            </a:r>
            <a:endParaRPr lang="en-US"/>
          </a:p>
        </p:txBody>
      </p:sp>
      <p:sp>
        <p:nvSpPr>
          <p:cNvPr id="4" name="Slide Number Placeholder 3"/>
          <p:cNvSpPr>
            <a:spLocks noGrp="1"/>
          </p:cNvSpPr>
          <p:nvPr>
            <p:ph type="sldNum" sz="quarter" idx="10"/>
          </p:nvPr>
        </p:nvSpPr>
        <p:spPr/>
        <p:txBody>
          <a:bodyPr/>
          <a:lstStyle/>
          <a:p>
            <a:fld id="{6E0F0A7B-AF44-4013-B33A-9C88DC0E0446}" type="slidenum">
              <a:rPr lang="en-US" smtClean="0"/>
              <a:pPr/>
              <a:t>35</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mtClean="0"/>
              <a:t>Bondy and Williamson 2009</a:t>
            </a:r>
          </a:p>
          <a:p>
            <a:endParaRPr lang="en-US"/>
          </a:p>
        </p:txBody>
      </p:sp>
      <p:sp>
        <p:nvSpPr>
          <p:cNvPr id="4" name="Slide Number Placeholder 3"/>
          <p:cNvSpPr>
            <a:spLocks noGrp="1"/>
          </p:cNvSpPr>
          <p:nvPr>
            <p:ph type="sldNum" sz="quarter" idx="10"/>
          </p:nvPr>
        </p:nvSpPr>
        <p:spPr/>
        <p:txBody>
          <a:bodyPr/>
          <a:lstStyle/>
          <a:p>
            <a:fld id="{6E0F0A7B-AF44-4013-B33A-9C88DC0E0446}" type="slidenum">
              <a:rPr lang="en-US" smtClean="0"/>
              <a:pPr/>
              <a:t>36</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mtClean="0"/>
              <a:t>Bondy and Williamson 2009</a:t>
            </a:r>
          </a:p>
          <a:p>
            <a:endParaRPr lang="en-US"/>
          </a:p>
        </p:txBody>
      </p:sp>
      <p:sp>
        <p:nvSpPr>
          <p:cNvPr id="4" name="Slide Number Placeholder 3"/>
          <p:cNvSpPr>
            <a:spLocks noGrp="1"/>
          </p:cNvSpPr>
          <p:nvPr>
            <p:ph type="sldNum" sz="quarter" idx="10"/>
          </p:nvPr>
        </p:nvSpPr>
        <p:spPr/>
        <p:txBody>
          <a:bodyPr/>
          <a:lstStyle/>
          <a:p>
            <a:fld id="{6E0F0A7B-AF44-4013-B33A-9C88DC0E0446}" type="slidenum">
              <a:rPr lang="en-US" smtClean="0"/>
              <a:pPr/>
              <a:t>37</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Each type of </a:t>
            </a:r>
            <a:r>
              <a:rPr lang="en-US" baseline="0" smtClean="0"/>
              <a:t> communicative interaction can be stated positively, negativly, or tentatively.  Research shows that tentative speech  promotes open dialogue and inquiry, particlularly in the context of teacher collaboration.  </a:t>
            </a:r>
            <a:r>
              <a:rPr lang="en-US" smtClean="0"/>
              <a:t>Another</a:t>
            </a:r>
            <a:r>
              <a:rPr lang="en-US" baseline="0" smtClean="0"/>
              <a:t> name for tentative speech is modalized speech.  If you’ve studied a foreign language you may have heard of modals.  These words are modals.  They “soften” the statement by providing some ambiguity.  Bondy and Williams on 2009</a:t>
            </a:r>
            <a:endParaRPr lang="en-US"/>
          </a:p>
        </p:txBody>
      </p:sp>
      <p:sp>
        <p:nvSpPr>
          <p:cNvPr id="4" name="Slide Number Placeholder 3"/>
          <p:cNvSpPr>
            <a:spLocks noGrp="1"/>
          </p:cNvSpPr>
          <p:nvPr>
            <p:ph type="sldNum" sz="quarter" idx="10"/>
          </p:nvPr>
        </p:nvSpPr>
        <p:spPr/>
        <p:txBody>
          <a:bodyPr/>
          <a:lstStyle/>
          <a:p>
            <a:fld id="{6E0F0A7B-AF44-4013-B33A-9C88DC0E0446}" type="slidenum">
              <a:rPr lang="en-US" smtClean="0"/>
              <a:pPr/>
              <a:t>39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Leaders have followers by choice.</a:t>
            </a:r>
          </a:p>
          <a:p>
            <a:r>
              <a:rPr lang="en-US" smtClean="0"/>
              <a:t>Managers</a:t>
            </a:r>
            <a:r>
              <a:rPr lang="en-US" baseline="0" smtClean="0"/>
              <a:t> have subordinates who are compelled to follow their directions.</a:t>
            </a:r>
            <a:endParaRPr lang="en-US"/>
          </a:p>
        </p:txBody>
      </p:sp>
      <p:sp>
        <p:nvSpPr>
          <p:cNvPr id="4" name="Slide Number Placeholder 3"/>
          <p:cNvSpPr>
            <a:spLocks noGrp="1"/>
          </p:cNvSpPr>
          <p:nvPr>
            <p:ph type="sldNum" sz="quarter" idx="10"/>
          </p:nvPr>
        </p:nvSpPr>
        <p:spPr/>
        <p:txBody>
          <a:bodyPr/>
          <a:lstStyle/>
          <a:p>
            <a:fld id="{6E0F0A7B-AF44-4013-B33A-9C88DC0E0446}" type="slidenum">
              <a:rPr lang="en-US" smtClean="0"/>
              <a:pPr/>
              <a:t>5</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smtClean="0"/>
              <a:t>Open to change- third space</a:t>
            </a:r>
          </a:p>
          <a:p>
            <a:endParaRPr lang="en-US"/>
          </a:p>
        </p:txBody>
      </p:sp>
      <p:sp>
        <p:nvSpPr>
          <p:cNvPr id="4" name="Slide Number Placeholder 3"/>
          <p:cNvSpPr>
            <a:spLocks noGrp="1"/>
          </p:cNvSpPr>
          <p:nvPr>
            <p:ph type="sldNum" sz="quarter" idx="10"/>
          </p:nvPr>
        </p:nvSpPr>
        <p:spPr/>
        <p:txBody>
          <a:bodyPr/>
          <a:lstStyle/>
          <a:p>
            <a:fld id="{6E0F0A7B-AF44-4013-B33A-9C88DC0E0446}" type="slidenum">
              <a:rPr lang="en-US" smtClean="0"/>
              <a:pPr/>
              <a:t>42</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By defining</a:t>
            </a:r>
            <a:r>
              <a:rPr lang="en-US" baseline="0" smtClean="0"/>
              <a:t> both positive and negative aspects of  what you want ,you ‘re message will be more clear.  </a:t>
            </a:r>
            <a:endParaRPr lang="en-US"/>
          </a:p>
        </p:txBody>
      </p:sp>
      <p:sp>
        <p:nvSpPr>
          <p:cNvPr id="4" name="Slide Number Placeholder 3"/>
          <p:cNvSpPr>
            <a:spLocks noGrp="1"/>
          </p:cNvSpPr>
          <p:nvPr>
            <p:ph type="sldNum" sz="quarter" idx="10"/>
          </p:nvPr>
        </p:nvSpPr>
        <p:spPr/>
        <p:txBody>
          <a:bodyPr/>
          <a:lstStyle/>
          <a:p>
            <a:fld id="{6E0F0A7B-AF44-4013-B33A-9C88DC0E0446}" type="slidenum">
              <a:rPr lang="en-US" smtClean="0"/>
              <a:pPr/>
              <a:t>44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Latin manus, hand; synonym conduct</a:t>
            </a:r>
            <a:endParaRPr lang="en-US"/>
          </a:p>
        </p:txBody>
      </p:sp>
      <p:sp>
        <p:nvSpPr>
          <p:cNvPr id="4" name="Slide Number Placeholder 3"/>
          <p:cNvSpPr>
            <a:spLocks noGrp="1"/>
          </p:cNvSpPr>
          <p:nvPr>
            <p:ph type="sldNum" sz="quarter" idx="10"/>
          </p:nvPr>
        </p:nvSpPr>
        <p:spPr/>
        <p:txBody>
          <a:bodyPr/>
          <a:lstStyle/>
          <a:p>
            <a:fld id="{6E0F0A7B-AF44-4013-B33A-9C88DC0E0446}"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Meriam-Webster</a:t>
            </a:r>
            <a:r>
              <a:rPr lang="en-US" baseline="0" smtClean="0"/>
              <a:t> online</a:t>
            </a:r>
          </a:p>
          <a:p>
            <a:r>
              <a:rPr lang="en-US" baseline="0" smtClean="0"/>
              <a:t>From old english -ladanto lead or to go</a:t>
            </a:r>
          </a:p>
          <a:p>
            <a:r>
              <a:rPr lang="en-US" baseline="0" smtClean="0"/>
              <a:t>Synonym to guide</a:t>
            </a:r>
            <a:endParaRPr lang="en-US"/>
          </a:p>
        </p:txBody>
      </p:sp>
      <p:sp>
        <p:nvSpPr>
          <p:cNvPr id="4" name="Slide Number Placeholder 3"/>
          <p:cNvSpPr>
            <a:spLocks noGrp="1"/>
          </p:cNvSpPr>
          <p:nvPr>
            <p:ph type="sldNum" sz="quarter" idx="10"/>
          </p:nvPr>
        </p:nvSpPr>
        <p:spPr/>
        <p:txBody>
          <a:bodyPr/>
          <a:lstStyle/>
          <a:p>
            <a:fld id="{6E0F0A7B-AF44-4013-B33A-9C88DC0E0446}"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Your</a:t>
            </a:r>
            <a:r>
              <a:rPr lang="en-US" baseline="0" smtClean="0"/>
              <a:t> can do both</a:t>
            </a:r>
            <a:endParaRPr lang="en-US"/>
          </a:p>
        </p:txBody>
      </p:sp>
      <p:sp>
        <p:nvSpPr>
          <p:cNvPr id="4" name="Slide Number Placeholder 3"/>
          <p:cNvSpPr>
            <a:spLocks noGrp="1"/>
          </p:cNvSpPr>
          <p:nvPr>
            <p:ph type="sldNum" sz="quarter" idx="10"/>
          </p:nvPr>
        </p:nvSpPr>
        <p:spPr/>
        <p:txBody>
          <a:bodyPr/>
          <a:lstStyle/>
          <a:p>
            <a:fld id="{6E0F0A7B-AF44-4013-B33A-9C88DC0E0446}"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When you are legally responsible for something :</a:t>
            </a:r>
          </a:p>
          <a:p>
            <a:pPr lvl="1"/>
            <a:r>
              <a:rPr lang="en-US" smtClean="0"/>
              <a:t>Safety </a:t>
            </a:r>
          </a:p>
          <a:p>
            <a:pPr lvl="1"/>
            <a:r>
              <a:rPr lang="en-US" smtClean="0"/>
              <a:t>Logistics</a:t>
            </a:r>
          </a:p>
          <a:p>
            <a:pPr lvl="1"/>
            <a:r>
              <a:rPr lang="en-US" smtClean="0"/>
              <a:t>Employment /Personnel, hours lunch</a:t>
            </a:r>
            <a:r>
              <a:rPr lang="en-US" baseline="0" smtClean="0"/>
              <a:t> breaks etc</a:t>
            </a:r>
            <a:endParaRPr lang="en-US" smtClean="0"/>
          </a:p>
          <a:p>
            <a:pPr lvl="1"/>
            <a:r>
              <a:rPr lang="en-US" smtClean="0"/>
              <a:t>State licensing</a:t>
            </a:r>
          </a:p>
          <a:p>
            <a:r>
              <a:rPr lang="en-US" smtClean="0"/>
              <a:t>When you are morally or ethically compelled to dictate another adult’s behavior: </a:t>
            </a:r>
          </a:p>
          <a:p>
            <a:r>
              <a:rPr lang="en-US" smtClean="0"/>
              <a:t>	behavior management</a:t>
            </a:r>
          </a:p>
          <a:p>
            <a:r>
              <a:rPr lang="en-US" smtClean="0"/>
              <a:t>	physical interaction with children</a:t>
            </a:r>
          </a:p>
          <a:p>
            <a:r>
              <a:rPr lang="en-US" smtClean="0"/>
              <a:t>	appropriate</a:t>
            </a:r>
            <a:r>
              <a:rPr lang="en-US" baseline="0" smtClean="0"/>
              <a:t> use of language</a:t>
            </a:r>
          </a:p>
          <a:p>
            <a:r>
              <a:rPr lang="en-US" baseline="0" smtClean="0"/>
              <a:t>	attitude towars a child- too harsh or negative, praises only one child, favorites.</a:t>
            </a:r>
            <a:endParaRPr lang="en-US" smtClean="0"/>
          </a:p>
          <a:p>
            <a:r>
              <a:rPr lang="en-US" smtClean="0"/>
              <a:t>	</a:t>
            </a:r>
            <a:endParaRPr lang="en-US"/>
          </a:p>
        </p:txBody>
      </p:sp>
      <p:sp>
        <p:nvSpPr>
          <p:cNvPr id="4" name="Slide Number Placeholder 3"/>
          <p:cNvSpPr>
            <a:spLocks noGrp="1"/>
          </p:cNvSpPr>
          <p:nvPr>
            <p:ph type="sldNum" sz="quarter" idx="10"/>
          </p:nvPr>
        </p:nvSpPr>
        <p:spPr/>
        <p:txBody>
          <a:bodyPr/>
          <a:lstStyle/>
          <a:p>
            <a:fld id="{6E0F0A7B-AF44-4013-B33A-9C88DC0E0446}"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r>
              <a:rPr lang="en-US" smtClean="0"/>
              <a:t>Love of nature,  socially appropriate mannerisms,</a:t>
            </a:r>
            <a:r>
              <a:rPr lang="en-US" baseline="0" smtClean="0"/>
              <a:t> ….think about guiding your students;  guide the adults to follow your educational philosophy in the same manner that you guide students in their learning </a:t>
            </a:r>
          </a:p>
          <a:p>
            <a:pPr>
              <a:buFontTx/>
              <a:buChar char="-"/>
            </a:pPr>
            <a:r>
              <a:rPr lang="en-US" baseline="0" smtClean="0"/>
              <a:t>Whispering instead of yelling to draw students in who are disruptive</a:t>
            </a:r>
          </a:p>
          <a:p>
            <a:pPr>
              <a:buFontTx/>
              <a:buChar char="-"/>
            </a:pPr>
            <a:r>
              <a:rPr lang="en-US" baseline="0" smtClean="0"/>
              <a:t>-when its not something that should be a management issue.</a:t>
            </a:r>
            <a:endParaRPr lang="en-US"/>
          </a:p>
        </p:txBody>
      </p:sp>
      <p:sp>
        <p:nvSpPr>
          <p:cNvPr id="4" name="Slide Number Placeholder 3"/>
          <p:cNvSpPr>
            <a:spLocks noGrp="1"/>
          </p:cNvSpPr>
          <p:nvPr>
            <p:ph type="sldNum" sz="quarter" idx="10"/>
          </p:nvPr>
        </p:nvSpPr>
        <p:spPr/>
        <p:txBody>
          <a:bodyPr/>
          <a:lstStyle/>
          <a:p>
            <a:fld id="{6E0F0A7B-AF44-4013-B33A-9C88DC0E0446}"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mtClean="0"/>
              <a:t>Classroom roles need to be clear.</a:t>
            </a:r>
          </a:p>
          <a:p>
            <a:r>
              <a:rPr lang="en-US" smtClean="0"/>
              <a:t>Research</a:t>
            </a:r>
            <a:r>
              <a:rPr lang="en-US" baseline="0" smtClean="0"/>
              <a:t> shows that task uncertainty is negatively associated with team performance.  In other words when a team lacks prior knowledge about what </a:t>
            </a:r>
            <a:r>
              <a:rPr lang="en-US" i="1" baseline="0" smtClean="0"/>
              <a:t>operational</a:t>
            </a:r>
            <a:r>
              <a:rPr lang="en-US" baseline="0" smtClean="0"/>
              <a:t> problems will arise and how to handlle them, they are less able to complete their task. Cordery et al 2010</a:t>
            </a:r>
            <a:endParaRPr lang="en-US"/>
          </a:p>
        </p:txBody>
      </p:sp>
      <p:sp>
        <p:nvSpPr>
          <p:cNvPr id="4" name="Slide Number Placeholder 3"/>
          <p:cNvSpPr>
            <a:spLocks noGrp="1"/>
          </p:cNvSpPr>
          <p:nvPr>
            <p:ph type="sldNum" sz="quarter" idx="10"/>
          </p:nvPr>
        </p:nvSpPr>
        <p:spPr/>
        <p:txBody>
          <a:bodyPr/>
          <a:lstStyle/>
          <a:p>
            <a:fld id="{6E0F0A7B-AF44-4013-B33A-9C88DC0E0446}" type="slidenum">
              <a:rPr lang="en-US" smtClean="0"/>
              <a:pPr/>
              <a:t>14</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smtClean="0"/>
              <a:t>Roots in ancient</a:t>
            </a:r>
            <a:r>
              <a:rPr lang="en-US" baseline="0" smtClean="0"/>
              <a:t> humors theory</a:t>
            </a:r>
          </a:p>
          <a:p>
            <a:pPr>
              <a:buFont typeface="Arial" pitchFamily="34" charset="0"/>
              <a:buChar char="•"/>
            </a:pPr>
            <a:r>
              <a:rPr lang="en-US" baseline="0" smtClean="0"/>
              <a:t>Certain moods, emotions, and behaviors were casued by bodily fluids (called humors)</a:t>
            </a:r>
          </a:p>
          <a:p>
            <a:pPr>
              <a:buFont typeface="Arial" pitchFamily="34" charset="0"/>
              <a:buChar char="•"/>
            </a:pPr>
            <a:endParaRPr lang="en-US" baseline="0" smtClean="0"/>
          </a:p>
          <a:p>
            <a:endParaRPr lang="en-US"/>
          </a:p>
        </p:txBody>
      </p:sp>
      <p:sp>
        <p:nvSpPr>
          <p:cNvPr id="4" name="Slide Number Placeholder 3"/>
          <p:cNvSpPr>
            <a:spLocks noGrp="1"/>
          </p:cNvSpPr>
          <p:nvPr>
            <p:ph type="sldNum" sz="quarter" idx="10"/>
          </p:nvPr>
        </p:nvSpPr>
        <p:spPr/>
        <p:txBody>
          <a:bodyPr/>
          <a:lstStyle/>
          <a:p>
            <a:fld id="{6E0F0A7B-AF44-4013-B33A-9C88DC0E0446}"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slide" Target="../slides/slide4.xml"/><Relationship Id="rId1" Type="http://schemas.openxmlformats.org/officeDocument/2006/relationships/slideMaster" Target="../slideMasters/slideMaster1.xml"/><Relationship Id="rId6" Type="http://schemas.openxmlformats.org/officeDocument/2006/relationships/slide" Target="../slides/slide34.xml"/><Relationship Id="rId5" Type="http://schemas.openxmlformats.org/officeDocument/2006/relationships/slide" Target="../slides/slide42.xml"/><Relationship Id="rId4" Type="http://schemas.openxmlformats.org/officeDocument/2006/relationships/slide" Target="../slides/slide16.xml"/></Relationships>
</file>

<file path=ppt/slideLayouts/_rels/slideLayout2.xml.rels><?xml version="1.0" encoding="UTF-8" standalone="yes"?>
<Relationships xmlns="http://schemas.openxmlformats.org/package/2006/relationships"><Relationship Id="rId3" Type="http://schemas.openxmlformats.org/officeDocument/2006/relationships/slide" Target="../slides/slide5.xml"/><Relationship Id="rId7" Type="http://schemas.openxmlformats.org/officeDocument/2006/relationships/slide" Target="../slides/slide34.xml"/><Relationship Id="rId2" Type="http://schemas.openxmlformats.org/officeDocument/2006/relationships/slide" Target="../slides/slide4.xml"/><Relationship Id="rId1" Type="http://schemas.openxmlformats.org/officeDocument/2006/relationships/slideMaster" Target="../slideMasters/slideMaster1.xml"/><Relationship Id="rId6" Type="http://schemas.openxmlformats.org/officeDocument/2006/relationships/slide" Target="../slides/slide42.xml"/><Relationship Id="rId5" Type="http://schemas.openxmlformats.org/officeDocument/2006/relationships/slide" Target="../slides/slide15.xml"/><Relationship Id="rId4" Type="http://schemas.openxmlformats.org/officeDocument/2006/relationships/slide" Target="../slides/slide1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Action Button: Custom 6">
            <a:hlinkClick r:id="" action="ppaction://noaction" highlightClick="1"/>
          </p:cNvPr>
          <p:cNvSpPr/>
          <p:nvPr userDrawn="1"/>
        </p:nvSpPr>
        <p:spPr>
          <a:xfrm>
            <a:off x="0" y="0"/>
            <a:ext cx="2286000" cy="6858000"/>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362200" y="1676401"/>
            <a:ext cx="6096000" cy="1924050"/>
          </a:xfrm>
        </p:spPr>
        <p:txBody>
          <a:bodyPr/>
          <a:lstStyle>
            <a:lvl1pPr>
              <a:defRPr>
                <a:solidFill>
                  <a:schemeClr val="tx1"/>
                </a:solidFill>
              </a:defRPr>
            </a:lvl1pPr>
          </a:lstStyle>
          <a:p>
            <a:r>
              <a:rPr lang="en-US" smtClean="0"/>
              <a:t>Click to edit Master title style</a:t>
            </a:r>
            <a:endParaRPr lang="en-US"/>
          </a:p>
        </p:txBody>
      </p:sp>
      <p:sp>
        <p:nvSpPr>
          <p:cNvPr id="3" name="Subtitle 2"/>
          <p:cNvSpPr>
            <a:spLocks noGrp="1"/>
          </p:cNvSpPr>
          <p:nvPr>
            <p:ph type="subTitle" idx="1"/>
          </p:nvPr>
        </p:nvSpPr>
        <p:spPr>
          <a:xfrm>
            <a:off x="2438400" y="4419600"/>
            <a:ext cx="5943600" cy="12192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2F31D6-AED5-4756-B3DA-DDFBEFC2341A}" type="datetimeFigureOut">
              <a:rPr lang="en-US" smtClean="0"/>
              <a:pPr/>
              <a:t>4/30/2010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64D744-153E-484F-9F2D-BBBA544ADD5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2F31D6-AED5-4756-B3DA-DDFBEFC2341A}" type="datetimeFigureOut">
              <a:rPr lang="en-US" smtClean="0"/>
              <a:pPr/>
              <a:t>4/30/2010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64D744-153E-484F-9F2D-BBBA544ADD5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2F31D6-AED5-4756-B3DA-DDFBEFC2341A}" type="datetimeFigureOut">
              <a:rPr lang="en-US" smtClean="0"/>
              <a:pPr/>
              <a:t>4/30/2010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64D744-153E-484F-9F2D-BBBA544ADD54}"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0" name="Action Button: Custom 19">
            <a:hlinkClick r:id="" action="ppaction://noaction" highlightClick="1"/>
          </p:cNvPr>
          <p:cNvSpPr/>
          <p:nvPr userDrawn="1"/>
        </p:nvSpPr>
        <p:spPr>
          <a:xfrm>
            <a:off x="0" y="0"/>
            <a:ext cx="2286000" cy="6858000"/>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8"/>
          <p:cNvSpPr>
            <a:spLocks noGrp="1"/>
          </p:cNvSpPr>
          <p:nvPr>
            <p:ph idx="1"/>
          </p:nvPr>
        </p:nvSpPr>
        <p:spPr>
          <a:xfrm>
            <a:off x="1981200" y="1524000"/>
            <a:ext cx="6705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5" name="Slide Number Placeholder 14"/>
          <p:cNvSpPr>
            <a:spLocks noGrp="1"/>
          </p:cNvSpPr>
          <p:nvPr>
            <p:ph type="sldNum" sz="quarter" idx="15"/>
          </p:nvPr>
        </p:nvSpPr>
        <p:spPr/>
        <p:txBody>
          <a:bodyPr/>
          <a:lstStyle>
            <a:lvl1pPr algn="ctr">
              <a:defRPr/>
            </a:lvl1pPr>
          </a:lstStyle>
          <a:p>
            <a:fld id="{A164D744-153E-484F-9F2D-BBBA544ADD54}" type="slidenum">
              <a:rPr lang="en-US" smtClean="0"/>
              <a:pPr/>
              <a:t>‹#›</a:t>
            </a:fld>
            <a:endParaRPr lang="en-US" dirty="0"/>
          </a:p>
        </p:txBody>
      </p:sp>
      <p:sp>
        <p:nvSpPr>
          <p:cNvPr id="16" name="Footer Placeholder 15"/>
          <p:cNvSpPr>
            <a:spLocks noGrp="1"/>
          </p:cNvSpPr>
          <p:nvPr>
            <p:ph type="ftr" sz="quarter" idx="16"/>
          </p:nvPr>
        </p:nvSpPr>
        <p:spPr>
          <a:xfrm>
            <a:off x="2133600" y="6203666"/>
            <a:ext cx="5943600" cy="425733"/>
          </a:xfrm>
        </p:spPr>
        <p:txBody>
          <a:bodyPr/>
          <a:lstStyle/>
          <a:p>
            <a:r>
              <a:rPr lang="en-US" smtClean="0"/>
              <a:t>Sophia Hubbell and Teresa Brown presented at OAEYC, April 30, 2010 </a:t>
            </a:r>
            <a:endParaRPr lang="en-US" dirty="0"/>
          </a:p>
        </p:txBody>
      </p:sp>
      <p:sp>
        <p:nvSpPr>
          <p:cNvPr id="17" name="Title 16"/>
          <p:cNvSpPr>
            <a:spLocks noGrp="1"/>
          </p:cNvSpPr>
          <p:nvPr>
            <p:ph type="title"/>
          </p:nvPr>
        </p:nvSpPr>
        <p:spPr>
          <a:xfrm>
            <a:off x="1905000" y="152400"/>
            <a:ext cx="6781800" cy="1219200"/>
          </a:xfrm>
        </p:spPr>
        <p:txBody>
          <a:bodyPr rtlCol="0" anchor="b" anchorCtr="0"/>
          <a:lstStyle/>
          <a:p>
            <a:r>
              <a:rPr kumimoji="0" lang="en-US" smtClean="0"/>
              <a:t>Click to edit Master title style</a:t>
            </a:r>
            <a:endParaRPr kumimoji="0" lang="en-US"/>
          </a:p>
        </p:txBody>
      </p:sp>
      <p:sp>
        <p:nvSpPr>
          <p:cNvPr id="11" name="Action Button: Custom 10">
            <a:hlinkClick r:id="rId2" action="ppaction://hlinksldjump" highlightClick="1"/>
          </p:cNvPr>
          <p:cNvSpPr/>
          <p:nvPr userDrawn="1"/>
        </p:nvSpPr>
        <p:spPr>
          <a:xfrm>
            <a:off x="304800" y="1600200"/>
            <a:ext cx="1524000" cy="45720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Logistics</a:t>
            </a:r>
            <a:endParaRPr lang="en-US"/>
          </a:p>
        </p:txBody>
      </p:sp>
      <p:sp>
        <p:nvSpPr>
          <p:cNvPr id="12" name="Action Button: Custom 11">
            <a:hlinkClick r:id="rId3" action="ppaction://hlinksldjump" highlightClick="1"/>
          </p:cNvPr>
          <p:cNvSpPr/>
          <p:nvPr userDrawn="1"/>
        </p:nvSpPr>
        <p:spPr>
          <a:xfrm>
            <a:off x="304800" y="2286000"/>
            <a:ext cx="1524000" cy="106680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Ledarship and Management</a:t>
            </a:r>
            <a:endParaRPr lang="en-US"/>
          </a:p>
        </p:txBody>
      </p:sp>
      <p:sp>
        <p:nvSpPr>
          <p:cNvPr id="13" name="Action Button: Custom 12">
            <a:hlinkClick r:id="rId4" action="ppaction://hlinksldjump" highlightClick="1"/>
          </p:cNvPr>
          <p:cNvSpPr/>
          <p:nvPr userDrawn="1"/>
        </p:nvSpPr>
        <p:spPr>
          <a:xfrm>
            <a:off x="304800" y="3581400"/>
            <a:ext cx="1524000" cy="83820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Temperment</a:t>
            </a:r>
            <a:r>
              <a:rPr lang="en-US" baseline="0" smtClean="0"/>
              <a:t> and Personality</a:t>
            </a:r>
            <a:endParaRPr lang="en-US"/>
          </a:p>
        </p:txBody>
      </p:sp>
      <p:sp>
        <p:nvSpPr>
          <p:cNvPr id="18" name="Action Button: Custom 17">
            <a:hlinkClick r:id="rId5" action="ppaction://hlinksldjump" highlightClick="1"/>
          </p:cNvPr>
          <p:cNvSpPr/>
          <p:nvPr userDrawn="1"/>
        </p:nvSpPr>
        <p:spPr>
          <a:xfrm>
            <a:off x="0" y="4800600"/>
            <a:ext cx="2057400" cy="68580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Communication Styles</a:t>
            </a:r>
            <a:endParaRPr lang="en-US"/>
          </a:p>
        </p:txBody>
      </p:sp>
      <p:sp>
        <p:nvSpPr>
          <p:cNvPr id="19" name="Action Button: Custom 18">
            <a:hlinkClick r:id="rId6" action="ppaction://hlinksldjump" highlightClick="1"/>
          </p:cNvPr>
          <p:cNvSpPr/>
          <p:nvPr userDrawn="1"/>
        </p:nvSpPr>
        <p:spPr>
          <a:xfrm>
            <a:off x="0" y="5562600"/>
            <a:ext cx="2057400" cy="76200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Communicative Interactions</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2" name="Action Button: Custom 11">
            <a:hlinkClick r:id="" action="ppaction://noaction" highlightClick="1"/>
          </p:cNvPr>
          <p:cNvSpPr/>
          <p:nvPr userDrawn="1"/>
        </p:nvSpPr>
        <p:spPr>
          <a:xfrm>
            <a:off x="0" y="0"/>
            <a:ext cx="2286000" cy="6858000"/>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33600" y="274638"/>
            <a:ext cx="6553200"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2209800" y="1600200"/>
            <a:ext cx="64770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F416CD-67A3-4CF0-A210-F6AF31AC147F}" type="datetimeFigureOut">
              <a:rPr lang="en-US" smtClean="0"/>
              <a:pPr/>
              <a:t>4/30/2010</a:t>
            </a:fld>
            <a:endParaRPr lang="en-US"/>
          </a:p>
        </p:txBody>
      </p:sp>
      <p:sp>
        <p:nvSpPr>
          <p:cNvPr id="5" name="Footer Placeholder 4"/>
          <p:cNvSpPr>
            <a:spLocks noGrp="1"/>
          </p:cNvSpPr>
          <p:nvPr>
            <p:ph type="ftr" sz="quarter" idx="11"/>
          </p:nvPr>
        </p:nvSpPr>
        <p:spPr/>
        <p:txBody>
          <a:bodyPr/>
          <a:lstStyle/>
          <a:p>
            <a:r>
              <a:rPr lang="en-US" smtClean="0"/>
              <a:t>Sophia Hubbell and Teresa Brown presented at OAEYC, April 30, 2010 </a:t>
            </a:r>
            <a:endParaRPr lang="en-US" dirty="0"/>
          </a:p>
        </p:txBody>
      </p:sp>
      <p:sp>
        <p:nvSpPr>
          <p:cNvPr id="6" name="Slide Number Placeholder 5"/>
          <p:cNvSpPr>
            <a:spLocks noGrp="1"/>
          </p:cNvSpPr>
          <p:nvPr>
            <p:ph type="sldNum" sz="quarter" idx="12"/>
          </p:nvPr>
        </p:nvSpPr>
        <p:spPr/>
        <p:txBody>
          <a:bodyPr/>
          <a:lstStyle/>
          <a:p>
            <a:fld id="{A164D744-153E-484F-9F2D-BBBA544ADD54}" type="slidenum">
              <a:rPr lang="en-US" smtClean="0"/>
              <a:pPr/>
              <a:t>‹#›</a:t>
            </a:fld>
            <a:endParaRPr lang="en-US" dirty="0"/>
          </a:p>
        </p:txBody>
      </p:sp>
      <p:sp>
        <p:nvSpPr>
          <p:cNvPr id="7" name="Action Button: Custom 6">
            <a:hlinkClick r:id="rId2" action="ppaction://hlinksldjump" highlightClick="1"/>
          </p:cNvPr>
          <p:cNvSpPr/>
          <p:nvPr userDrawn="1"/>
        </p:nvSpPr>
        <p:spPr>
          <a:xfrm>
            <a:off x="304800" y="1600200"/>
            <a:ext cx="1524000" cy="45720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Logistics</a:t>
            </a:r>
            <a:endParaRPr lang="en-US"/>
          </a:p>
        </p:txBody>
      </p:sp>
      <p:sp>
        <p:nvSpPr>
          <p:cNvPr id="8" name="Action Button: Custom 7">
            <a:hlinkClick r:id="rId3" action="ppaction://hlinksldjump" highlightClick="1"/>
          </p:cNvPr>
          <p:cNvSpPr/>
          <p:nvPr userDrawn="1"/>
        </p:nvSpPr>
        <p:spPr>
          <a:xfrm>
            <a:off x="304800" y="2286000"/>
            <a:ext cx="1524000" cy="106680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bg1"/>
                </a:solidFill>
                <a:hlinkClick r:id="rId3" action="ppaction://hlinksldjump"/>
              </a:rPr>
              <a:t>Ledarship and Management</a:t>
            </a:r>
            <a:endParaRPr lang="en-US">
              <a:solidFill>
                <a:schemeClr val="bg1"/>
              </a:solidFill>
            </a:endParaRPr>
          </a:p>
        </p:txBody>
      </p:sp>
      <p:sp>
        <p:nvSpPr>
          <p:cNvPr id="9" name="Action Button: Custom 8">
            <a:hlinkClick r:id="rId4" action="ppaction://hlinksldjump" highlightClick="1"/>
          </p:cNvPr>
          <p:cNvSpPr/>
          <p:nvPr userDrawn="1"/>
        </p:nvSpPr>
        <p:spPr>
          <a:xfrm>
            <a:off x="304800" y="3581400"/>
            <a:ext cx="1524000" cy="83820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hlinkClick r:id="rId5" action="ppaction://hlinksldjump"/>
              </a:rPr>
              <a:t>Temperment</a:t>
            </a:r>
            <a:r>
              <a:rPr lang="en-US" baseline="0" smtClean="0">
                <a:hlinkClick r:id="rId5" action="ppaction://hlinksldjump"/>
              </a:rPr>
              <a:t> and Personality</a:t>
            </a:r>
            <a:endParaRPr lang="en-US"/>
          </a:p>
        </p:txBody>
      </p:sp>
      <p:sp>
        <p:nvSpPr>
          <p:cNvPr id="10" name="Action Button: Custom 9">
            <a:hlinkClick r:id="rId6" action="ppaction://hlinksldjump" highlightClick="1"/>
          </p:cNvPr>
          <p:cNvSpPr/>
          <p:nvPr userDrawn="1"/>
        </p:nvSpPr>
        <p:spPr>
          <a:xfrm>
            <a:off x="0" y="4800600"/>
            <a:ext cx="2057400" cy="68580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hlinkClick r:id="rId7" action="ppaction://hlinksldjump"/>
              </a:rPr>
              <a:t>Communication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Action Button: Custom 6">
            <a:hlinkClick r:id="" action="ppaction://noaction" highlightClick="1"/>
          </p:cNvPr>
          <p:cNvSpPr/>
          <p:nvPr userDrawn="1"/>
        </p:nvSpPr>
        <p:spPr>
          <a:xfrm>
            <a:off x="0" y="0"/>
            <a:ext cx="2286000" cy="6858000"/>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2F31D6-AED5-4756-B3DA-DDFBEFC2341A}" type="datetimeFigureOut">
              <a:rPr lang="en-US" smtClean="0"/>
              <a:pPr/>
              <a:t>4/30/2010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64D744-153E-484F-9F2D-BBBA544ADD54}"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2F31D6-AED5-4756-B3DA-DDFBEFC2341A}" type="datetimeFigureOut">
              <a:rPr lang="en-US" smtClean="0"/>
              <a:pPr/>
              <a:t>4/30/2010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164D744-153E-484F-9F2D-BBBA544ADD5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2F31D6-AED5-4756-B3DA-DDFBEFC2341A}" type="datetimeFigureOut">
              <a:rPr lang="en-US" smtClean="0"/>
              <a:pPr/>
              <a:t>4/30/2010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164D744-153E-484F-9F2D-BBBA544ADD5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2F31D6-AED5-4756-B3DA-DDFBEFC2341A}" type="datetimeFigureOut">
              <a:rPr lang="en-US" smtClean="0"/>
              <a:pPr/>
              <a:t>4/30/2010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164D744-153E-484F-9F2D-BBBA544ADD5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2F31D6-AED5-4756-B3DA-DDFBEFC2341A}" type="datetimeFigureOut">
              <a:rPr lang="en-US" smtClean="0"/>
              <a:pPr/>
              <a:t>4/30/2010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164D744-153E-484F-9F2D-BBBA544ADD5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2F31D6-AED5-4756-B3DA-DDFBEFC2341A}" type="datetimeFigureOut">
              <a:rPr lang="en-US" smtClean="0"/>
              <a:pPr/>
              <a:t>4/30/2010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164D744-153E-484F-9F2D-BBBA544ADD54}"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2F31D6-AED5-4756-B3DA-DDFBEFC2341A}" type="datetimeFigureOut">
              <a:rPr lang="en-US" smtClean="0"/>
              <a:pPr/>
              <a:t>4/30/2010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164D744-153E-484F-9F2D-BBBA544ADD54}"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2F31D6-AED5-4756-B3DA-DDFBEFC2341A}" type="datetimeFigureOut">
              <a:rPr lang="en-US" smtClean="0"/>
              <a:pPr/>
              <a:t>4/30/2010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64D744-153E-484F-9F2D-BBBA544ADD54}"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4201" r:id="rId1"/>
    <p:sldLayoutId id="2147484202" r:id="rId2"/>
    <p:sldLayoutId id="2147484203" r:id="rId3"/>
    <p:sldLayoutId id="2147484204" r:id="rId4"/>
    <p:sldLayoutId id="2147484205" r:id="rId5"/>
    <p:sldLayoutId id="2147484206" r:id="rId6"/>
    <p:sldLayoutId id="2147484207" r:id="rId7"/>
    <p:sldLayoutId id="2147484208" r:id="rId8"/>
    <p:sldLayoutId id="2147484209" r:id="rId9"/>
    <p:sldLayoutId id="2147484210" r:id="rId10"/>
    <p:sldLayoutId id="2147484211" r:id="rId11"/>
    <p:sldLayoutId id="214748401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0800" y="838200"/>
            <a:ext cx="6096000" cy="3581400"/>
          </a:xfrm>
        </p:spPr>
        <p:txBody>
          <a:bodyPr>
            <a:normAutofit/>
          </a:bodyPr>
          <a:lstStyle/>
          <a:p>
            <a:pPr algn="l"/>
            <a:r>
              <a:rPr lang="en-US" dirty="0" smtClean="0">
                <a:solidFill>
                  <a:schemeClr val="tx2"/>
                </a:solidFill>
              </a:rPr>
              <a:t>I know how to manage </a:t>
            </a:r>
            <a:r>
              <a:rPr lang="en-US" b="1" dirty="0" smtClean="0">
                <a:solidFill>
                  <a:schemeClr val="tx2"/>
                </a:solidFill>
              </a:rPr>
              <a:t>children</a:t>
            </a:r>
            <a:r>
              <a:rPr lang="en-US" dirty="0">
                <a:solidFill>
                  <a:schemeClr val="tx2"/>
                </a:solidFill>
              </a:rPr>
              <a:t> </a:t>
            </a:r>
            <a:r>
              <a:rPr lang="en-US" dirty="0" smtClean="0">
                <a:solidFill>
                  <a:schemeClr val="tx2"/>
                </a:solidFill>
              </a:rPr>
              <a:t>in my classroom, but how do I manage </a:t>
            </a:r>
            <a:br>
              <a:rPr lang="en-US" dirty="0" smtClean="0">
                <a:solidFill>
                  <a:schemeClr val="tx2"/>
                </a:solidFill>
              </a:rPr>
            </a:br>
            <a:r>
              <a:rPr lang="en-US" dirty="0" smtClean="0">
                <a:solidFill>
                  <a:schemeClr val="tx2"/>
                </a:solidFill>
              </a:rPr>
              <a:t>the </a:t>
            </a:r>
            <a:r>
              <a:rPr lang="en-US" b="1" dirty="0" smtClean="0">
                <a:solidFill>
                  <a:schemeClr val="tx2"/>
                </a:solidFill>
              </a:rPr>
              <a:t>adults</a:t>
            </a:r>
            <a:r>
              <a:rPr lang="en-US" dirty="0" smtClean="0">
                <a:solidFill>
                  <a:schemeClr val="tx2"/>
                </a:solidFill>
              </a:rPr>
              <a:t>?</a:t>
            </a:r>
            <a:endParaRPr lang="en-US" dirty="0">
              <a:solidFill>
                <a:schemeClr val="tx2"/>
              </a:solidFill>
            </a:endParaRPr>
          </a:p>
        </p:txBody>
      </p:sp>
      <p:sp>
        <p:nvSpPr>
          <p:cNvPr id="3" name="Subtitle 2"/>
          <p:cNvSpPr>
            <a:spLocks noGrp="1"/>
          </p:cNvSpPr>
          <p:nvPr>
            <p:ph type="subTitle" idx="1"/>
          </p:nvPr>
        </p:nvSpPr>
        <p:spPr>
          <a:xfrm>
            <a:off x="2514600" y="4724400"/>
            <a:ext cx="5943600" cy="1219200"/>
          </a:xfrm>
        </p:spPr>
        <p:txBody>
          <a:bodyPr>
            <a:normAutofit fontScale="77500" lnSpcReduction="20000"/>
          </a:bodyPr>
          <a:lstStyle/>
          <a:p>
            <a:r>
              <a:rPr lang="en-US" dirty="0" smtClean="0">
                <a:solidFill>
                  <a:schemeClr val="tx1"/>
                </a:solidFill>
              </a:rPr>
              <a:t>Presented  April 30, 2010 at OAEYC</a:t>
            </a:r>
          </a:p>
          <a:p>
            <a:r>
              <a:rPr lang="en-US" dirty="0" smtClean="0">
                <a:solidFill>
                  <a:schemeClr val="tx1"/>
                </a:solidFill>
              </a:rPr>
              <a:t>by Sophia Hubbell and Teresa Brown</a:t>
            </a:r>
          </a:p>
          <a:p>
            <a:r>
              <a:rPr lang="en-US" dirty="0" smtClean="0">
                <a:solidFill>
                  <a:schemeClr val="tx1"/>
                </a:solidFill>
              </a:rPr>
              <a:t>Kent State University</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When to Lead</a:t>
            </a:r>
            <a:endParaRPr lang="en-US"/>
          </a:p>
        </p:txBody>
      </p:sp>
      <p:sp>
        <p:nvSpPr>
          <p:cNvPr id="3" name="Content Placeholder 2"/>
          <p:cNvSpPr>
            <a:spLocks noGrp="1"/>
          </p:cNvSpPr>
          <p:nvPr>
            <p:ph idx="1"/>
          </p:nvPr>
        </p:nvSpPr>
        <p:spPr>
          <a:xfrm>
            <a:off x="2590800" y="1600200"/>
            <a:ext cx="6096000" cy="4525963"/>
          </a:xfrm>
        </p:spPr>
        <p:txBody>
          <a:bodyPr/>
          <a:lstStyle/>
          <a:p>
            <a:r>
              <a:rPr lang="en-US" smtClean="0"/>
              <a:t>When you have a concept or method that you would like others to embrace</a:t>
            </a:r>
          </a:p>
          <a:p>
            <a:r>
              <a:rPr lang="en-US" smtClean="0"/>
              <a:t>When what you want others to do is “optional”</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Leadership </a:t>
            </a:r>
            <a:r>
              <a:rPr lang="en-US" sz="2700" smtClean="0"/>
              <a:t>(and Management) </a:t>
            </a:r>
            <a:r>
              <a:rPr lang="en-US" smtClean="0"/>
              <a:t>Styles</a:t>
            </a:r>
            <a:endParaRPr lang="en-US"/>
          </a:p>
        </p:txBody>
      </p:sp>
      <p:sp>
        <p:nvSpPr>
          <p:cNvPr id="3" name="Content Placeholder 2"/>
          <p:cNvSpPr>
            <a:spLocks noGrp="1"/>
          </p:cNvSpPr>
          <p:nvPr>
            <p:ph idx="1"/>
          </p:nvPr>
        </p:nvSpPr>
        <p:spPr>
          <a:xfrm>
            <a:off x="2438400" y="1600200"/>
            <a:ext cx="6248400" cy="4525963"/>
          </a:xfrm>
        </p:spPr>
        <p:txBody>
          <a:bodyPr/>
          <a:lstStyle/>
          <a:p>
            <a:r>
              <a:rPr lang="en-US" smtClean="0"/>
              <a:t>Autocratic</a:t>
            </a:r>
          </a:p>
          <a:p>
            <a:r>
              <a:rPr lang="en-US" smtClean="0"/>
              <a:t>Democratic</a:t>
            </a:r>
          </a:p>
          <a:p>
            <a:r>
              <a:rPr lang="en-US" smtClean="0"/>
              <a:t>Laissez-faire</a:t>
            </a:r>
          </a:p>
          <a:p>
            <a:pPr>
              <a:buNone/>
            </a:pPr>
            <a:r>
              <a:rPr lang="en-US" smtClean="0"/>
              <a:t>(Lewin and Lippett, 1938)</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Management Strategies </a:t>
            </a:r>
            <a:endParaRPr lang="en-US"/>
          </a:p>
        </p:txBody>
      </p:sp>
      <p:sp>
        <p:nvSpPr>
          <p:cNvPr id="3" name="Content Placeholder 2"/>
          <p:cNvSpPr>
            <a:spLocks noGrp="1"/>
          </p:cNvSpPr>
          <p:nvPr>
            <p:ph idx="1"/>
          </p:nvPr>
        </p:nvSpPr>
        <p:spPr>
          <a:xfrm>
            <a:off x="2514600" y="1600200"/>
            <a:ext cx="6172200" cy="4525963"/>
          </a:xfrm>
        </p:spPr>
        <p:txBody>
          <a:bodyPr/>
          <a:lstStyle/>
          <a:p>
            <a:r>
              <a:rPr lang="en-US" smtClean="0"/>
              <a:t>Define roles</a:t>
            </a:r>
          </a:p>
          <a:p>
            <a:r>
              <a:rPr lang="en-US" smtClean="0"/>
              <a:t>Define responsibilites</a:t>
            </a:r>
          </a:p>
          <a:p>
            <a:r>
              <a:rPr lang="en-US" smtClean="0"/>
              <a:t>Set clear expectations for behavior, language, and task completion</a:t>
            </a:r>
          </a:p>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Leadership Strategies</a:t>
            </a:r>
            <a:endParaRPr lang="en-US"/>
          </a:p>
        </p:txBody>
      </p:sp>
      <p:sp>
        <p:nvSpPr>
          <p:cNvPr id="3" name="Content Placeholder 2"/>
          <p:cNvSpPr>
            <a:spLocks noGrp="1"/>
          </p:cNvSpPr>
          <p:nvPr>
            <p:ph idx="1"/>
          </p:nvPr>
        </p:nvSpPr>
        <p:spPr>
          <a:xfrm>
            <a:off x="2667000" y="1600200"/>
            <a:ext cx="6019800" cy="4525963"/>
          </a:xfrm>
        </p:spPr>
        <p:txBody>
          <a:bodyPr/>
          <a:lstStyle/>
          <a:p>
            <a:r>
              <a:rPr lang="en-US" smtClean="0"/>
              <a:t>Model the behavior, language, enthusiasm etc… that you want others to display.</a:t>
            </a:r>
          </a:p>
          <a:p>
            <a:r>
              <a:rPr lang="en-US" smtClean="0"/>
              <a:t>Seek specific input from potential followers related to the change you desire.</a:t>
            </a:r>
          </a:p>
          <a:p>
            <a:r>
              <a:rPr lang="en-US" smtClean="0"/>
              <a:t>Describe your motivation, reasoning, and goals.</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Making It Work</a:t>
            </a:r>
            <a:endParaRPr lang="en-US"/>
          </a:p>
        </p:txBody>
      </p:sp>
      <p:sp>
        <p:nvSpPr>
          <p:cNvPr id="3" name="Content Placeholder 2"/>
          <p:cNvSpPr>
            <a:spLocks noGrp="1"/>
          </p:cNvSpPr>
          <p:nvPr>
            <p:ph idx="1"/>
          </p:nvPr>
        </p:nvSpPr>
        <p:spPr>
          <a:xfrm>
            <a:off x="2438400" y="1600200"/>
            <a:ext cx="6248400" cy="4525963"/>
          </a:xfrm>
        </p:spPr>
        <p:txBody>
          <a:bodyPr/>
          <a:lstStyle/>
          <a:p>
            <a:r>
              <a:rPr lang="en-US" smtClean="0"/>
              <a:t>Who’s doing what?</a:t>
            </a:r>
          </a:p>
          <a:p>
            <a:r>
              <a:rPr lang="en-US" smtClean="0"/>
              <a:t>What’s our goal here?</a:t>
            </a:r>
          </a:p>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Four Temperaments</a:t>
            </a:r>
            <a:endParaRPr lang="en-US" dirty="0"/>
          </a:p>
        </p:txBody>
      </p:sp>
      <p:sp>
        <p:nvSpPr>
          <p:cNvPr id="2" name="Content Placeholder 1"/>
          <p:cNvSpPr>
            <a:spLocks noGrp="1"/>
          </p:cNvSpPr>
          <p:nvPr>
            <p:ph idx="1"/>
          </p:nvPr>
        </p:nvSpPr>
        <p:spPr/>
        <p:txBody>
          <a:bodyPr/>
          <a:lstStyle/>
          <a:p>
            <a:pPr>
              <a:buNone/>
            </a:pPr>
            <a:r>
              <a:rPr lang="en-US" dirty="0" smtClean="0"/>
              <a:t>             </a:t>
            </a: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2518090" y="1676400"/>
            <a:ext cx="6026212" cy="4572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Personality Theory</a:t>
            </a:r>
            <a:endParaRPr lang="en-US"/>
          </a:p>
        </p:txBody>
      </p:sp>
      <p:sp>
        <p:nvSpPr>
          <p:cNvPr id="3" name="Content Placeholder 2"/>
          <p:cNvSpPr>
            <a:spLocks noGrp="1"/>
          </p:cNvSpPr>
          <p:nvPr>
            <p:ph idx="1"/>
          </p:nvPr>
        </p:nvSpPr>
        <p:spPr>
          <a:xfrm>
            <a:off x="2438400" y="1600200"/>
            <a:ext cx="6248400" cy="4525963"/>
          </a:xfrm>
        </p:spPr>
        <p:txBody>
          <a:bodyPr/>
          <a:lstStyle/>
          <a:p>
            <a:r>
              <a:rPr lang="en-US" dirty="0" smtClean="0"/>
              <a:t>Personality is the theory and study of personality types, personality traits, and individual differences.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Tempermant Theory</a:t>
            </a:r>
            <a:endParaRPr lang="en-US"/>
          </a:p>
        </p:txBody>
      </p:sp>
      <p:sp>
        <p:nvSpPr>
          <p:cNvPr id="3" name="Content Placeholder 2"/>
          <p:cNvSpPr>
            <a:spLocks noGrp="1"/>
          </p:cNvSpPr>
          <p:nvPr>
            <p:ph idx="1"/>
          </p:nvPr>
        </p:nvSpPr>
        <p:spPr>
          <a:xfrm>
            <a:off x="2590800" y="1600200"/>
            <a:ext cx="6096000" cy="4525963"/>
          </a:xfrm>
        </p:spPr>
        <p:txBody>
          <a:bodyPr/>
          <a:lstStyle/>
          <a:p>
            <a:r>
              <a:rPr lang="en-US" dirty="0" smtClean="0"/>
              <a:t>Temperament theory describes the four organizing patterns of personality and is based on descriptions of behavior that go back over twenty-five centuries to the time of Hippocrates.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Four Temperaments</a:t>
            </a:r>
            <a:endParaRPr lang="en-US" dirty="0"/>
          </a:p>
        </p:txBody>
      </p:sp>
      <p:sp>
        <p:nvSpPr>
          <p:cNvPr id="2" name="Content Placeholder 1"/>
          <p:cNvSpPr>
            <a:spLocks noGrp="1"/>
          </p:cNvSpPr>
          <p:nvPr>
            <p:ph idx="1"/>
          </p:nvPr>
        </p:nvSpPr>
        <p:spPr>
          <a:xfrm>
            <a:off x="2514600" y="1600200"/>
            <a:ext cx="6172200" cy="4525963"/>
          </a:xfrm>
        </p:spPr>
        <p:txBody>
          <a:bodyPr/>
          <a:lstStyle/>
          <a:p>
            <a:r>
              <a:rPr lang="en-US" dirty="0" smtClean="0"/>
              <a:t>Choleric</a:t>
            </a:r>
          </a:p>
          <a:p>
            <a:r>
              <a:rPr lang="en-US" dirty="0" smtClean="0"/>
              <a:t>Phlegmatic</a:t>
            </a:r>
          </a:p>
          <a:p>
            <a:r>
              <a:rPr lang="en-US" dirty="0" smtClean="0"/>
              <a:t>Sanguine</a:t>
            </a:r>
          </a:p>
          <a:p>
            <a:r>
              <a:rPr lang="en-US" dirty="0" smtClean="0"/>
              <a:t> Melancholic</a:t>
            </a:r>
          </a:p>
          <a:p>
            <a:pPr>
              <a:buNone/>
            </a:pP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Choleric</a:t>
            </a:r>
            <a:endParaRPr lang="en-US" dirty="0"/>
          </a:p>
        </p:txBody>
      </p:sp>
      <p:sp>
        <p:nvSpPr>
          <p:cNvPr id="3" name="Content Placeholder 2"/>
          <p:cNvSpPr>
            <a:spLocks noGrp="1"/>
          </p:cNvSpPr>
          <p:nvPr>
            <p:ph idx="1"/>
          </p:nvPr>
        </p:nvSpPr>
        <p:spPr>
          <a:xfrm>
            <a:off x="2438400" y="1600200"/>
            <a:ext cx="6248400" cy="4525963"/>
          </a:xfrm>
        </p:spPr>
        <p:txBody>
          <a:bodyPr/>
          <a:lstStyle/>
          <a:p>
            <a:r>
              <a:rPr lang="en-US" smtClean="0"/>
              <a:t>Doer</a:t>
            </a:r>
          </a:p>
          <a:p>
            <a:r>
              <a:rPr lang="en-US" smtClean="0"/>
              <a:t>Ambitious</a:t>
            </a:r>
          </a:p>
          <a:p>
            <a:r>
              <a:rPr lang="en-US" smtClean="0"/>
              <a:t>Engergetic</a:t>
            </a:r>
          </a:p>
          <a:p>
            <a:r>
              <a:rPr lang="en-US" smtClean="0"/>
              <a:t>Passionate</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Objectives</a:t>
            </a:r>
            <a:endParaRPr lang="en-US" dirty="0"/>
          </a:p>
        </p:txBody>
      </p:sp>
      <p:sp>
        <p:nvSpPr>
          <p:cNvPr id="3" name="Content Placeholder 2"/>
          <p:cNvSpPr>
            <a:spLocks noGrp="1"/>
          </p:cNvSpPr>
          <p:nvPr>
            <p:ph idx="1"/>
          </p:nvPr>
        </p:nvSpPr>
        <p:spPr>
          <a:xfrm>
            <a:off x="2438400" y="1600200"/>
            <a:ext cx="6248400" cy="4525963"/>
          </a:xfrm>
        </p:spPr>
        <p:txBody>
          <a:bodyPr>
            <a:normAutofit fontScale="77500" lnSpcReduction="20000"/>
          </a:bodyPr>
          <a:lstStyle/>
          <a:p>
            <a:pPr>
              <a:buNone/>
            </a:pPr>
            <a:r>
              <a:rPr lang="en-US" b="1" dirty="0"/>
              <a:t>At the end of this session</a:t>
            </a:r>
            <a:r>
              <a:rPr lang="en-US" b="1"/>
              <a:t>, </a:t>
            </a:r>
            <a:r>
              <a:rPr lang="en-US" b="1" smtClean="0"/>
              <a:t/>
            </a:r>
            <a:br>
              <a:rPr lang="en-US" b="1" smtClean="0"/>
            </a:br>
            <a:r>
              <a:rPr lang="en-US" b="1" smtClean="0"/>
              <a:t>you </a:t>
            </a:r>
            <a:r>
              <a:rPr lang="en-US" b="1" dirty="0" smtClean="0"/>
              <a:t>should be able </a:t>
            </a:r>
            <a:r>
              <a:rPr lang="en-US" b="1" smtClean="0"/>
              <a:t>to …</a:t>
            </a:r>
            <a:endParaRPr lang="en-US" dirty="0"/>
          </a:p>
          <a:p>
            <a:pPr lvl="0"/>
            <a:r>
              <a:rPr lang="en-US" smtClean="0"/>
              <a:t>Identify and describe chacteristics of </a:t>
            </a:r>
            <a:r>
              <a:rPr lang="en-US"/>
              <a:t>effective </a:t>
            </a:r>
            <a:r>
              <a:rPr lang="en-US" smtClean="0"/>
              <a:t>leadership </a:t>
            </a:r>
            <a:r>
              <a:rPr lang="en-US"/>
              <a:t>and </a:t>
            </a:r>
            <a:r>
              <a:rPr lang="en-US" smtClean="0"/>
              <a:t>management.</a:t>
            </a:r>
            <a:endParaRPr lang="en-US" dirty="0"/>
          </a:p>
          <a:p>
            <a:pPr lvl="0"/>
            <a:r>
              <a:rPr lang="en-US" dirty="0" smtClean="0"/>
              <a:t>Use specific </a:t>
            </a:r>
            <a:r>
              <a:rPr lang="en-US" dirty="0"/>
              <a:t>strategies to help you successfully navigate difficult conversations with adults involved in your classroom.</a:t>
            </a:r>
          </a:p>
          <a:p>
            <a:pPr lvl="0"/>
            <a:r>
              <a:rPr lang="en-US" dirty="0" smtClean="0"/>
              <a:t>Analyze </a:t>
            </a:r>
            <a:r>
              <a:rPr lang="en-US" dirty="0"/>
              <a:t>your current teaching situation with respect to management of one or more adults in the classroom, identify aspects of the situation that need improvement, and create a plan to resolve the issues.</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Phlegmatic</a:t>
            </a:r>
            <a:endParaRPr lang="en-US" dirty="0"/>
          </a:p>
        </p:txBody>
      </p:sp>
      <p:sp>
        <p:nvSpPr>
          <p:cNvPr id="3" name="Content Placeholder 2"/>
          <p:cNvSpPr>
            <a:spLocks noGrp="1"/>
          </p:cNvSpPr>
          <p:nvPr>
            <p:ph idx="1"/>
          </p:nvPr>
        </p:nvSpPr>
        <p:spPr>
          <a:xfrm>
            <a:off x="2590800" y="1600200"/>
            <a:ext cx="6096000" cy="4525963"/>
          </a:xfrm>
        </p:spPr>
        <p:txBody>
          <a:bodyPr/>
          <a:lstStyle/>
          <a:p>
            <a:r>
              <a:rPr lang="en-US" smtClean="0"/>
              <a:t>Self content</a:t>
            </a:r>
          </a:p>
          <a:p>
            <a:r>
              <a:rPr lang="en-US" smtClean="0"/>
              <a:t>Kind</a:t>
            </a:r>
          </a:p>
          <a:p>
            <a:r>
              <a:rPr lang="en-US" smtClean="0"/>
              <a:t>Accepting</a:t>
            </a:r>
          </a:p>
          <a:p>
            <a:r>
              <a:rPr lang="en-US" smtClean="0"/>
              <a:t>Affectionate</a:t>
            </a:r>
            <a:endParaRPr lang="en-US"/>
          </a:p>
          <a:p>
            <a:r>
              <a:rPr lang="en-US" smtClean="0"/>
              <a:t>Dependable</a:t>
            </a:r>
          </a:p>
          <a:p>
            <a:r>
              <a:rPr lang="en-US" smtClean="0"/>
              <a:t>Consistent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Sanguine</a:t>
            </a:r>
            <a:endParaRPr lang="en-US" dirty="0"/>
          </a:p>
        </p:txBody>
      </p:sp>
      <p:sp>
        <p:nvSpPr>
          <p:cNvPr id="3" name="Content Placeholder 2"/>
          <p:cNvSpPr>
            <a:spLocks noGrp="1"/>
          </p:cNvSpPr>
          <p:nvPr>
            <p:ph idx="1"/>
          </p:nvPr>
        </p:nvSpPr>
        <p:spPr>
          <a:xfrm>
            <a:off x="2438400" y="1600200"/>
            <a:ext cx="6248400" cy="4525963"/>
          </a:xfrm>
        </p:spPr>
        <p:txBody>
          <a:bodyPr/>
          <a:lstStyle/>
          <a:p>
            <a:r>
              <a:rPr lang="en-US" smtClean="0"/>
              <a:t>Extroverted</a:t>
            </a:r>
          </a:p>
          <a:p>
            <a:r>
              <a:rPr lang="en-US" smtClean="0"/>
              <a:t>Creative</a:t>
            </a:r>
          </a:p>
          <a:p>
            <a:r>
              <a:rPr lang="en-US" smtClean="0"/>
              <a:t>Compassionate</a:t>
            </a:r>
          </a:p>
          <a:p>
            <a:r>
              <a:rPr lang="en-US" smtClean="0"/>
              <a:t>Sensitive</a:t>
            </a:r>
          </a:p>
          <a:p>
            <a:r>
              <a:rPr lang="en-US" smtClean="0"/>
              <a:t>Thoughtful</a:t>
            </a:r>
          </a:p>
          <a:p>
            <a:r>
              <a:rPr lang="en-US" smtClean="0"/>
              <a:t>Sarcastic</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Melancholic</a:t>
            </a:r>
            <a:endParaRPr lang="en-US" dirty="0"/>
          </a:p>
        </p:txBody>
      </p:sp>
      <p:sp>
        <p:nvSpPr>
          <p:cNvPr id="3" name="Content Placeholder 2"/>
          <p:cNvSpPr>
            <a:spLocks noGrp="1"/>
          </p:cNvSpPr>
          <p:nvPr>
            <p:ph idx="1"/>
          </p:nvPr>
        </p:nvSpPr>
        <p:spPr>
          <a:xfrm>
            <a:off x="2438400" y="1600200"/>
            <a:ext cx="6248400" cy="4525963"/>
          </a:xfrm>
        </p:spPr>
        <p:txBody>
          <a:bodyPr/>
          <a:lstStyle/>
          <a:p>
            <a:r>
              <a:rPr lang="en-US" smtClean="0"/>
              <a:t>Thoughtful ponderer</a:t>
            </a:r>
          </a:p>
          <a:p>
            <a:r>
              <a:rPr lang="en-US" smtClean="0"/>
              <a:t>Kind</a:t>
            </a:r>
          </a:p>
          <a:p>
            <a:r>
              <a:rPr lang="en-US" smtClean="0"/>
              <a:t>Considerate</a:t>
            </a:r>
          </a:p>
          <a:p>
            <a:r>
              <a:rPr lang="en-US" smtClean="0"/>
              <a:t>Highly creative (poetry and art)</a:t>
            </a:r>
          </a:p>
          <a:p>
            <a:r>
              <a:rPr lang="en-US" smtClean="0"/>
              <a:t>Perfectionist</a:t>
            </a:r>
          </a:p>
          <a:p>
            <a:r>
              <a:rPr lang="en-US" smtClean="0"/>
              <a:t>Self-reliant</a:t>
            </a:r>
          </a:p>
          <a:p>
            <a:r>
              <a:rPr lang="en-US" smtClean="0"/>
              <a:t>Independent</a:t>
            </a: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Key Players in Temperament and Personality Theory</a:t>
            </a:r>
            <a:endParaRPr lang="en-US" dirty="0"/>
          </a:p>
        </p:txBody>
      </p:sp>
      <p:sp>
        <p:nvSpPr>
          <p:cNvPr id="2" name="Content Placeholder 1"/>
          <p:cNvSpPr>
            <a:spLocks noGrp="1"/>
          </p:cNvSpPr>
          <p:nvPr>
            <p:ph idx="1"/>
          </p:nvPr>
        </p:nvSpPr>
        <p:spPr>
          <a:xfrm>
            <a:off x="2590800" y="1600200"/>
            <a:ext cx="6096000" cy="4525963"/>
          </a:xfrm>
        </p:spPr>
        <p:txBody>
          <a:bodyPr/>
          <a:lstStyle/>
          <a:p>
            <a:r>
              <a:rPr lang="en-US" dirty="0" smtClean="0"/>
              <a:t>Carl Jung</a:t>
            </a:r>
          </a:p>
          <a:p>
            <a:r>
              <a:rPr lang="en-US" dirty="0" smtClean="0"/>
              <a:t>Isabel Meyers-Briggs</a:t>
            </a:r>
          </a:p>
          <a:p>
            <a:r>
              <a:rPr lang="en-US" dirty="0" smtClean="0"/>
              <a:t>David </a:t>
            </a:r>
            <a:r>
              <a:rPr lang="en-US" dirty="0" err="1" smtClean="0"/>
              <a:t>Keirsey</a:t>
            </a:r>
            <a:endParaRPr lang="en-US" dirty="0" smtClean="0"/>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Carl Jung</a:t>
            </a:r>
            <a:endParaRPr lang="en-US" dirty="0"/>
          </a:p>
        </p:txBody>
      </p:sp>
      <p:sp>
        <p:nvSpPr>
          <p:cNvPr id="3" name="Content Placeholder 2"/>
          <p:cNvSpPr>
            <a:spLocks noGrp="1"/>
          </p:cNvSpPr>
          <p:nvPr>
            <p:ph idx="1"/>
          </p:nvPr>
        </p:nvSpPr>
        <p:spPr>
          <a:xfrm>
            <a:off x="2438400" y="1600200"/>
            <a:ext cx="6248400" cy="4525963"/>
          </a:xfrm>
        </p:spPr>
        <p:txBody>
          <a:bodyPr/>
          <a:lstStyle/>
          <a:p>
            <a:r>
              <a:rPr lang="en-US" dirty="0" smtClean="0"/>
              <a:t>Swiss psychologist</a:t>
            </a:r>
          </a:p>
          <a:p>
            <a:r>
              <a:rPr lang="en-US" dirty="0" smtClean="0"/>
              <a:t>Detailed the four personality types most people refer to</a:t>
            </a:r>
          </a:p>
          <a:p>
            <a:pPr lvl="1"/>
            <a:r>
              <a:rPr lang="en-US" dirty="0" smtClean="0"/>
              <a:t>Thinking</a:t>
            </a:r>
          </a:p>
          <a:p>
            <a:pPr lvl="1"/>
            <a:r>
              <a:rPr lang="en-US" dirty="0" smtClean="0"/>
              <a:t>Feeling</a:t>
            </a:r>
          </a:p>
          <a:p>
            <a:pPr lvl="1"/>
            <a:r>
              <a:rPr lang="en-US" dirty="0" smtClean="0"/>
              <a:t>Sensation</a:t>
            </a:r>
          </a:p>
          <a:p>
            <a:pPr lvl="1"/>
            <a:r>
              <a:rPr lang="en-US" dirty="0" smtClean="0"/>
              <a:t>Intuition</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Jung Type Indicator</a:t>
            </a:r>
            <a:endParaRPr lang="en-US" dirty="0"/>
          </a:p>
        </p:txBody>
      </p:sp>
      <p:sp>
        <p:nvSpPr>
          <p:cNvPr id="3" name="Content Placeholder 2"/>
          <p:cNvSpPr>
            <a:spLocks noGrp="1"/>
          </p:cNvSpPr>
          <p:nvPr>
            <p:ph idx="1"/>
          </p:nvPr>
        </p:nvSpPr>
        <p:spPr>
          <a:xfrm>
            <a:off x="2438400" y="1600200"/>
            <a:ext cx="6248400" cy="4525963"/>
          </a:xfrm>
        </p:spPr>
        <p:txBody>
          <a:bodyPr>
            <a:normAutofit fontScale="92500" lnSpcReduction="20000"/>
          </a:bodyPr>
          <a:lstStyle/>
          <a:p>
            <a:r>
              <a:rPr lang="en-US" dirty="0" smtClean="0"/>
              <a:t>People can use their mind in one of eight ways</a:t>
            </a:r>
          </a:p>
          <a:p>
            <a:r>
              <a:rPr lang="en-US" dirty="0" smtClean="0"/>
              <a:t>Perceiving</a:t>
            </a:r>
          </a:p>
          <a:p>
            <a:pPr lvl="1"/>
            <a:r>
              <a:rPr lang="en-US" dirty="0" smtClean="0"/>
              <a:t>Sensing</a:t>
            </a:r>
          </a:p>
          <a:p>
            <a:pPr lvl="1"/>
            <a:r>
              <a:rPr lang="en-US" dirty="0" smtClean="0"/>
              <a:t>Intuiting</a:t>
            </a:r>
          </a:p>
          <a:p>
            <a:r>
              <a:rPr lang="en-US" dirty="0" smtClean="0"/>
              <a:t>Judging</a:t>
            </a:r>
          </a:p>
          <a:p>
            <a:pPr lvl="1"/>
            <a:r>
              <a:rPr lang="en-US" dirty="0" smtClean="0"/>
              <a:t>Thinking</a:t>
            </a:r>
          </a:p>
          <a:p>
            <a:pPr lvl="1"/>
            <a:r>
              <a:rPr lang="en-US" dirty="0" smtClean="0"/>
              <a:t>Feeling</a:t>
            </a:r>
          </a:p>
          <a:p>
            <a:r>
              <a:rPr lang="en-US" dirty="0" smtClean="0"/>
              <a:t>Extraversion</a:t>
            </a:r>
          </a:p>
          <a:p>
            <a:r>
              <a:rPr lang="en-US" dirty="0" smtClean="0"/>
              <a:t>Introversion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Isabel Myers</a:t>
            </a:r>
            <a:endParaRPr lang="en-US" dirty="0"/>
          </a:p>
        </p:txBody>
      </p:sp>
      <p:sp>
        <p:nvSpPr>
          <p:cNvPr id="3" name="Content Placeholder 2"/>
          <p:cNvSpPr>
            <a:spLocks noGrp="1"/>
          </p:cNvSpPr>
          <p:nvPr>
            <p:ph idx="1"/>
          </p:nvPr>
        </p:nvSpPr>
        <p:spPr>
          <a:xfrm>
            <a:off x="2438400" y="1600200"/>
            <a:ext cx="6248400" cy="4525963"/>
          </a:xfrm>
        </p:spPr>
        <p:txBody>
          <a:bodyPr/>
          <a:lstStyle/>
          <a:p>
            <a:r>
              <a:rPr lang="en-US" dirty="0" smtClean="0"/>
              <a:t>Developed Myers Briggs Type Inventory with her mother Katharine Briggs</a:t>
            </a:r>
          </a:p>
          <a:p>
            <a:r>
              <a:rPr lang="en-US" dirty="0" smtClean="0"/>
              <a:t>16 Personality types</a:t>
            </a:r>
          </a:p>
          <a:p>
            <a:r>
              <a:rPr lang="en-US" dirty="0" smtClean="0"/>
              <a:t>Derived from Jung’s personality theory</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Myers Briggs Type Inventory</a:t>
            </a:r>
            <a:endParaRPr lang="en-US" dirty="0"/>
          </a:p>
        </p:txBody>
      </p:sp>
      <p:sp>
        <p:nvSpPr>
          <p:cNvPr id="3" name="Content Placeholder 2"/>
          <p:cNvSpPr>
            <a:spLocks noGrp="1"/>
          </p:cNvSpPr>
          <p:nvPr>
            <p:ph idx="1"/>
          </p:nvPr>
        </p:nvSpPr>
        <p:spPr>
          <a:xfrm>
            <a:off x="2590800" y="1600200"/>
            <a:ext cx="6096000" cy="4525963"/>
          </a:xfrm>
        </p:spPr>
        <p:txBody>
          <a:bodyPr>
            <a:normAutofit/>
          </a:bodyPr>
          <a:lstStyle/>
          <a:p>
            <a:r>
              <a:rPr lang="en-US" dirty="0" smtClean="0"/>
              <a:t>Uses Jung’s 8 characteristics of personality </a:t>
            </a:r>
          </a:p>
          <a:p>
            <a:pPr marL="342900" lvl="1" indent="-342900">
              <a:buFont typeface="Arial" pitchFamily="34" charset="0"/>
              <a:buChar char="•"/>
            </a:pPr>
            <a:r>
              <a:rPr lang="en-US" dirty="0" smtClean="0"/>
              <a:t>16 combinations expressed as a code with four letters</a:t>
            </a:r>
          </a:p>
          <a:p>
            <a:pPr lvl="1"/>
            <a:r>
              <a:rPr lang="en-US" dirty="0" smtClean="0"/>
              <a:t>Extraversion or Introversion</a:t>
            </a:r>
          </a:p>
          <a:p>
            <a:pPr lvl="1"/>
            <a:r>
              <a:rPr lang="en-US" dirty="0" smtClean="0"/>
              <a:t>Sensing or Intuition</a:t>
            </a:r>
          </a:p>
          <a:p>
            <a:pPr lvl="1"/>
            <a:r>
              <a:rPr lang="en-US" dirty="0" smtClean="0"/>
              <a:t>Thinking or Feeling</a:t>
            </a:r>
          </a:p>
          <a:p>
            <a:pPr lvl="1"/>
            <a:r>
              <a:rPr lang="en-US" dirty="0" smtClean="0"/>
              <a:t>Judging or Perceiving</a:t>
            </a:r>
          </a:p>
          <a:p>
            <a:pPr lvl="1"/>
            <a:endParaRPr lang="en-US"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a:xfrm>
            <a:off x="2362200" y="1600200"/>
            <a:ext cx="6324600" cy="4525963"/>
          </a:xfrm>
        </p:spPr>
        <p:txBody>
          <a:bodyPr>
            <a:normAutofit fontScale="92500" lnSpcReduction="20000"/>
          </a:bodyPr>
          <a:lstStyle/>
          <a:p>
            <a:r>
              <a:rPr lang="en-US" b="1" dirty="0" smtClean="0"/>
              <a:t>ISTJ</a:t>
            </a:r>
            <a:br>
              <a:rPr lang="en-US" b="1" dirty="0" smtClean="0"/>
            </a:br>
            <a:r>
              <a:rPr lang="en-US" dirty="0" smtClean="0"/>
              <a:t>Quiet, serious, earn success by thoroughness and dependability. Practical, matter-of-fact, realistic, and responsible. Decide logically what should be done and work toward it steadily, regardless of distractions. Take pleasure in making everything orderly and organized – their work, their home, their life. Value traditions and loyalty.</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a:xfrm>
            <a:off x="2362200" y="1600200"/>
            <a:ext cx="6324600" cy="4525963"/>
          </a:xfrm>
        </p:spPr>
        <p:txBody>
          <a:bodyPr>
            <a:normAutofit fontScale="92500" lnSpcReduction="20000"/>
          </a:bodyPr>
          <a:lstStyle/>
          <a:p>
            <a:r>
              <a:rPr lang="en-US" b="1" dirty="0" smtClean="0"/>
              <a:t>INFP</a:t>
            </a:r>
            <a:br>
              <a:rPr lang="en-US" b="1" dirty="0" smtClean="0"/>
            </a:br>
            <a:r>
              <a:rPr lang="en-US" dirty="0" smtClean="0"/>
              <a:t>Idealistic, loyal to their values and to people who are important to them. Want an external life that is congruent with their values. Curious, quick to see possibilities, can be catalysts for implementing ideas. Seek to understand people and to help them fulfill their potential. Adaptable, flexible, and accepting unless a value is threatened.</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Session Format</a:t>
            </a:r>
            <a:endParaRPr lang="en-US"/>
          </a:p>
        </p:txBody>
      </p:sp>
      <p:sp>
        <p:nvSpPr>
          <p:cNvPr id="3" name="Content Placeholder 2"/>
          <p:cNvSpPr>
            <a:spLocks noGrp="1"/>
          </p:cNvSpPr>
          <p:nvPr>
            <p:ph idx="1"/>
          </p:nvPr>
        </p:nvSpPr>
        <p:spPr>
          <a:xfrm>
            <a:off x="2438400" y="1600200"/>
            <a:ext cx="6248400" cy="4525963"/>
          </a:xfrm>
        </p:spPr>
        <p:txBody>
          <a:bodyPr/>
          <a:lstStyle/>
          <a:p>
            <a:r>
              <a:rPr lang="en-US" smtClean="0"/>
              <a:t>3 Mini-presentations</a:t>
            </a:r>
          </a:p>
          <a:p>
            <a:r>
              <a:rPr lang="en-US" smtClean="0"/>
              <a:t>5 Question and answer segments</a:t>
            </a:r>
          </a:p>
          <a:p>
            <a:r>
              <a:rPr lang="en-US" smtClean="0"/>
              <a:t>1 Individual activity</a:t>
            </a:r>
          </a:p>
          <a:p>
            <a:r>
              <a:rPr lang="en-US" smtClean="0"/>
              <a:t>2 small group activities</a:t>
            </a:r>
          </a:p>
          <a:p>
            <a:r>
              <a:rPr lang="en-US" smtClean="0"/>
              <a:t>3 large group discussions</a:t>
            </a:r>
          </a:p>
          <a:p>
            <a:r>
              <a:rPr lang="en-US" smtClean="0"/>
              <a:t>1 break</a:t>
            </a:r>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David </a:t>
            </a:r>
            <a:r>
              <a:rPr lang="en-US" dirty="0" err="1" smtClean="0"/>
              <a:t>Keirsey</a:t>
            </a:r>
            <a:endParaRPr lang="en-US" dirty="0"/>
          </a:p>
        </p:txBody>
      </p:sp>
      <p:sp>
        <p:nvSpPr>
          <p:cNvPr id="3" name="Content Placeholder 2"/>
          <p:cNvSpPr>
            <a:spLocks noGrp="1"/>
          </p:cNvSpPr>
          <p:nvPr>
            <p:ph idx="1"/>
          </p:nvPr>
        </p:nvSpPr>
        <p:spPr>
          <a:xfrm>
            <a:off x="2438400" y="1600200"/>
            <a:ext cx="6248400" cy="4525963"/>
          </a:xfrm>
        </p:spPr>
        <p:txBody>
          <a:bodyPr/>
          <a:lstStyle/>
          <a:p>
            <a:r>
              <a:rPr lang="en-US" dirty="0" smtClean="0"/>
              <a:t>Temperament is inborn</a:t>
            </a:r>
          </a:p>
          <a:p>
            <a:r>
              <a:rPr lang="en-US" dirty="0" smtClean="0"/>
              <a:t>4 personality types</a:t>
            </a:r>
          </a:p>
          <a:p>
            <a:pPr lvl="1"/>
            <a:r>
              <a:rPr lang="en-US" dirty="0" smtClean="0"/>
              <a:t>Artisan-40% of population</a:t>
            </a:r>
          </a:p>
          <a:p>
            <a:pPr lvl="1"/>
            <a:r>
              <a:rPr lang="en-US" dirty="0" smtClean="0"/>
              <a:t>Guardian-40% of population</a:t>
            </a:r>
          </a:p>
          <a:p>
            <a:pPr lvl="1"/>
            <a:r>
              <a:rPr lang="en-US" dirty="0" smtClean="0"/>
              <a:t>Rationals-5% of population</a:t>
            </a:r>
          </a:p>
          <a:p>
            <a:pPr lvl="1"/>
            <a:r>
              <a:rPr lang="en-US" dirty="0" smtClean="0"/>
              <a:t>Idealists-10% of population</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6477000" cy="1143000"/>
          </a:xfrm>
        </p:spPr>
        <p:txBody>
          <a:bodyPr>
            <a:normAutofit fontScale="90000"/>
          </a:bodyPr>
          <a:lstStyle/>
          <a:p>
            <a:r>
              <a:rPr lang="en-US" dirty="0" smtClean="0"/>
              <a:t>Temperament and Personality Scales</a:t>
            </a:r>
            <a:endParaRPr lang="en-US" dirty="0"/>
          </a:p>
        </p:txBody>
      </p:sp>
      <p:sp>
        <p:nvSpPr>
          <p:cNvPr id="3" name="Content Placeholder 2"/>
          <p:cNvSpPr>
            <a:spLocks noGrp="1"/>
          </p:cNvSpPr>
          <p:nvPr>
            <p:ph idx="1"/>
          </p:nvPr>
        </p:nvSpPr>
        <p:spPr>
          <a:xfrm>
            <a:off x="2438400" y="1600200"/>
            <a:ext cx="6248400" cy="4525963"/>
          </a:xfrm>
        </p:spPr>
        <p:txBody>
          <a:bodyPr/>
          <a:lstStyle/>
          <a:p>
            <a:r>
              <a:rPr lang="en-US" dirty="0" smtClean="0"/>
              <a:t>Myers Briggs type inventory</a:t>
            </a:r>
          </a:p>
          <a:p>
            <a:pPr lvl="1"/>
            <a:r>
              <a:rPr lang="en-US" dirty="0" smtClean="0"/>
              <a:t>http://www.humanmetrics.com/cgi-win/JTypes1.htm</a:t>
            </a:r>
          </a:p>
          <a:p>
            <a:r>
              <a:rPr lang="en-US" dirty="0" smtClean="0"/>
              <a:t>Richardson Inventory of Personality Types</a:t>
            </a:r>
          </a:p>
          <a:p>
            <a:r>
              <a:rPr lang="en-US" dirty="0" err="1" smtClean="0"/>
              <a:t>Keirsey</a:t>
            </a:r>
            <a:r>
              <a:rPr lang="en-US" dirty="0" smtClean="0"/>
              <a:t> Temperament Sorter</a:t>
            </a:r>
          </a:p>
          <a:p>
            <a:pPr lvl="1"/>
            <a:r>
              <a:rPr lang="en-US" dirty="0" smtClean="0"/>
              <a:t>http://www.keirsey.com/</a:t>
            </a:r>
          </a:p>
          <a:p>
            <a:endParaRPr lang="en-US" dirty="0" smtClean="0"/>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Self-Analysis Exercise</a:t>
            </a:r>
            <a:endParaRPr lang="en-US" dirty="0"/>
          </a:p>
        </p:txBody>
      </p:sp>
      <p:sp>
        <p:nvSpPr>
          <p:cNvPr id="4" name="Content Placeholder 3"/>
          <p:cNvSpPr>
            <a:spLocks noGrp="1"/>
          </p:cNvSpPr>
          <p:nvPr>
            <p:ph idx="1"/>
          </p:nvPr>
        </p:nvSpPr>
        <p:spPr>
          <a:xfrm>
            <a:off x="2438400" y="1600200"/>
            <a:ext cx="6248400" cy="4525963"/>
          </a:xfrm>
        </p:spPr>
        <p:txBody>
          <a:bodyPr/>
          <a:lstStyle/>
          <a:p>
            <a:r>
              <a:rPr lang="en-US" dirty="0" smtClean="0"/>
              <a:t>Complete the questionnaire</a:t>
            </a:r>
          </a:p>
          <a:p>
            <a:r>
              <a:rPr lang="en-US" dirty="0" smtClean="0"/>
              <a:t>Add-up </a:t>
            </a:r>
            <a:r>
              <a:rPr lang="en-US" smtClean="0"/>
              <a:t>your scores</a:t>
            </a:r>
            <a:endParaRPr lang="en-US" dirty="0" smtClean="0"/>
          </a:p>
          <a:p>
            <a:r>
              <a:rPr lang="en-US" dirty="0" smtClean="0"/>
              <a:t>Take </a:t>
            </a:r>
            <a:r>
              <a:rPr lang="en-US" smtClean="0"/>
              <a:t>a break</a:t>
            </a:r>
          </a:p>
          <a:p>
            <a:pPr>
              <a:buNone/>
            </a:pPr>
            <a:endParaRPr lang="en-US"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Small Group Discussion</a:t>
            </a:r>
            <a:endParaRPr lang="en-US" dirty="0"/>
          </a:p>
        </p:txBody>
      </p:sp>
      <p:sp>
        <p:nvSpPr>
          <p:cNvPr id="3" name="Content Placeholder 2"/>
          <p:cNvSpPr>
            <a:spLocks noGrp="1"/>
          </p:cNvSpPr>
          <p:nvPr>
            <p:ph idx="1"/>
          </p:nvPr>
        </p:nvSpPr>
        <p:spPr>
          <a:xfrm>
            <a:off x="2438400" y="1600200"/>
            <a:ext cx="6248400" cy="4525963"/>
          </a:xfrm>
        </p:spPr>
        <p:txBody>
          <a:bodyPr/>
          <a:lstStyle/>
          <a:p>
            <a:r>
              <a:rPr lang="en-US" dirty="0" smtClean="0"/>
              <a:t>Application of temperament and personality theory. </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0" y="274638"/>
            <a:ext cx="6324600" cy="1143000"/>
          </a:xfrm>
        </p:spPr>
        <p:txBody>
          <a:bodyPr>
            <a:normAutofit fontScale="90000"/>
          </a:bodyPr>
          <a:lstStyle/>
          <a:p>
            <a:r>
              <a:rPr lang="en-US" smtClean="0"/>
              <a:t>Communicative Interactions</a:t>
            </a:r>
            <a:endParaRPr lang="en-US" dirty="0"/>
          </a:p>
        </p:txBody>
      </p:sp>
      <p:pic>
        <p:nvPicPr>
          <p:cNvPr id="1026" name="Picture 2" descr="C:\Users\Sophie\AppData\Local\Microsoft\Windows\Temporary Internet Files\Content.IE5\YEKFBVI1\MC900304341[1].wmf"/>
          <p:cNvPicPr>
            <a:picLocks noGrp="1" noChangeAspect="1" noChangeArrowheads="1"/>
          </p:cNvPicPr>
          <p:nvPr>
            <p:ph idx="1"/>
          </p:nvPr>
        </p:nvPicPr>
        <p:blipFill>
          <a:blip r:embed="rId2" cstate="print"/>
          <a:srcRect/>
          <a:stretch>
            <a:fillRect/>
          </a:stretch>
        </p:blipFill>
        <p:spPr bwMode="auto">
          <a:xfrm>
            <a:off x="3352800" y="1981200"/>
            <a:ext cx="1814170" cy="1120140"/>
          </a:xfrm>
          <a:prstGeom prst="rect">
            <a:avLst/>
          </a:prstGeom>
          <a:noFill/>
        </p:spPr>
      </p:pic>
      <p:pic>
        <p:nvPicPr>
          <p:cNvPr id="1029" name="Picture 5" descr="C:\Users\Sophie\AppData\Local\Microsoft\Windows\Temporary Internet Files\Content.IE5\G6DLM2C3\MC900304331[1].wmf"/>
          <p:cNvPicPr>
            <a:picLocks noChangeAspect="1" noChangeArrowheads="1"/>
          </p:cNvPicPr>
          <p:nvPr/>
        </p:nvPicPr>
        <p:blipFill>
          <a:blip r:embed="rId3" cstate="print"/>
          <a:srcRect/>
          <a:stretch>
            <a:fillRect/>
          </a:stretch>
        </p:blipFill>
        <p:spPr bwMode="auto">
          <a:xfrm>
            <a:off x="5867400" y="3733800"/>
            <a:ext cx="1815998" cy="1345082"/>
          </a:xfrm>
          <a:prstGeom prst="rect">
            <a:avLst/>
          </a:prstGeom>
          <a:noFill/>
        </p:spPr>
      </p:pic>
      <p:sp>
        <p:nvSpPr>
          <p:cNvPr id="8" name="Oval 7"/>
          <p:cNvSpPr/>
          <p:nvPr/>
        </p:nvSpPr>
        <p:spPr>
          <a:xfrm>
            <a:off x="3124200" y="1676400"/>
            <a:ext cx="2133600" cy="17526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p:nvPr/>
        </p:nvCxnSpPr>
        <p:spPr>
          <a:xfrm rot="5400000">
            <a:off x="3509498" y="2129302"/>
            <a:ext cx="1600200" cy="99919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Knowledge Exchange</a:t>
            </a:r>
            <a:endParaRPr lang="en-US"/>
          </a:p>
        </p:txBody>
      </p:sp>
      <p:sp>
        <p:nvSpPr>
          <p:cNvPr id="3" name="Content Placeholder 2"/>
          <p:cNvSpPr>
            <a:spLocks noGrp="1"/>
          </p:cNvSpPr>
          <p:nvPr>
            <p:ph idx="1"/>
          </p:nvPr>
        </p:nvSpPr>
        <p:spPr>
          <a:xfrm>
            <a:off x="2590800" y="1600200"/>
            <a:ext cx="6096000" cy="4525963"/>
          </a:xfrm>
        </p:spPr>
        <p:txBody>
          <a:bodyPr/>
          <a:lstStyle/>
          <a:p>
            <a:r>
              <a:rPr lang="en-US" smtClean="0"/>
              <a:t>When information about a specific topic is shared through statements and questions </a:t>
            </a:r>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74638"/>
            <a:ext cx="6248400" cy="1143000"/>
          </a:xfrm>
        </p:spPr>
        <p:txBody>
          <a:bodyPr/>
          <a:lstStyle/>
          <a:p>
            <a:r>
              <a:rPr lang="en-US" smtClean="0"/>
              <a:t>Knowledge Exchanges</a:t>
            </a:r>
            <a:endParaRPr lang="en-US"/>
          </a:p>
        </p:txBody>
      </p:sp>
      <p:sp>
        <p:nvSpPr>
          <p:cNvPr id="3" name="Content Placeholder 2"/>
          <p:cNvSpPr>
            <a:spLocks noGrp="1"/>
          </p:cNvSpPr>
          <p:nvPr>
            <p:ph idx="1"/>
          </p:nvPr>
        </p:nvSpPr>
        <p:spPr>
          <a:xfrm>
            <a:off x="2438400" y="1600200"/>
            <a:ext cx="6248400" cy="4525963"/>
          </a:xfrm>
        </p:spPr>
        <p:txBody>
          <a:bodyPr/>
          <a:lstStyle/>
          <a:p>
            <a:r>
              <a:rPr lang="en-US" smtClean="0"/>
              <a:t>It is raining.</a:t>
            </a:r>
          </a:p>
          <a:p>
            <a:r>
              <a:rPr lang="en-US" smtClean="0"/>
              <a:t>The buses are here.</a:t>
            </a:r>
          </a:p>
          <a:p>
            <a:r>
              <a:rPr lang="en-US" smtClean="0"/>
              <a:t>Isn’t it time for snack?</a:t>
            </a:r>
          </a:p>
          <a:p>
            <a:r>
              <a:rPr lang="en-US" smtClean="0"/>
              <a:t>Can he sit in a chair without support?</a:t>
            </a:r>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Activity Exchange</a:t>
            </a:r>
            <a:endParaRPr lang="en-US"/>
          </a:p>
        </p:txBody>
      </p:sp>
      <p:sp>
        <p:nvSpPr>
          <p:cNvPr id="3" name="Content Placeholder 2"/>
          <p:cNvSpPr>
            <a:spLocks noGrp="1"/>
          </p:cNvSpPr>
          <p:nvPr>
            <p:ph idx="1"/>
          </p:nvPr>
        </p:nvSpPr>
        <p:spPr>
          <a:xfrm>
            <a:off x="2362200" y="1600200"/>
            <a:ext cx="6324600" cy="4525963"/>
          </a:xfrm>
        </p:spPr>
        <p:txBody>
          <a:bodyPr/>
          <a:lstStyle/>
          <a:p>
            <a:r>
              <a:rPr lang="en-US" smtClean="0"/>
              <a:t>When an individual offers to complete a specific action</a:t>
            </a:r>
          </a:p>
          <a:p>
            <a:r>
              <a:rPr lang="en-US" smtClean="0"/>
              <a:t>When an individual demands that someone else complete a specific action </a:t>
            </a:r>
          </a:p>
          <a:p>
            <a:r>
              <a:rPr lang="en-US" smtClean="0"/>
              <a:t>When the respondant accepts or rejects the demand </a:t>
            </a:r>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Activity Exchanges</a:t>
            </a:r>
            <a:endParaRPr lang="en-US"/>
          </a:p>
        </p:txBody>
      </p:sp>
      <p:sp>
        <p:nvSpPr>
          <p:cNvPr id="3" name="Content Placeholder 2"/>
          <p:cNvSpPr>
            <a:spLocks noGrp="1"/>
          </p:cNvSpPr>
          <p:nvPr>
            <p:ph idx="1"/>
          </p:nvPr>
        </p:nvSpPr>
        <p:spPr>
          <a:xfrm>
            <a:off x="2819400" y="1600200"/>
            <a:ext cx="5867400" cy="4525963"/>
          </a:xfrm>
        </p:spPr>
        <p:txBody>
          <a:bodyPr/>
          <a:lstStyle/>
          <a:p>
            <a:r>
              <a:rPr lang="en-US" smtClean="0"/>
              <a:t>Set up snack now.</a:t>
            </a:r>
          </a:p>
          <a:p>
            <a:r>
              <a:rPr lang="en-US" smtClean="0"/>
              <a:t>Take this to the office.</a:t>
            </a:r>
          </a:p>
          <a:p>
            <a:r>
              <a:rPr lang="en-US" smtClean="0"/>
              <a:t>I will set up art.</a:t>
            </a:r>
          </a:p>
          <a:p>
            <a:r>
              <a:rPr lang="en-US" smtClean="0"/>
              <a:t>Don’t help him put on his coat.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Tentative Speech</a:t>
            </a:r>
            <a:endParaRPr lang="en-US"/>
          </a:p>
        </p:txBody>
      </p:sp>
      <p:sp>
        <p:nvSpPr>
          <p:cNvPr id="3" name="Content Placeholder 2"/>
          <p:cNvSpPr>
            <a:spLocks noGrp="1"/>
          </p:cNvSpPr>
          <p:nvPr>
            <p:ph idx="1"/>
          </p:nvPr>
        </p:nvSpPr>
        <p:spPr>
          <a:xfrm>
            <a:off x="2514600" y="1600200"/>
            <a:ext cx="6172200" cy="4525963"/>
          </a:xfrm>
        </p:spPr>
        <p:txBody>
          <a:bodyPr/>
          <a:lstStyle/>
          <a:p>
            <a:r>
              <a:rPr lang="en-US" smtClean="0"/>
              <a:t>May</a:t>
            </a:r>
          </a:p>
          <a:p>
            <a:r>
              <a:rPr lang="en-US" smtClean="0"/>
              <a:t>Might</a:t>
            </a:r>
          </a:p>
          <a:p>
            <a:r>
              <a:rPr lang="en-US" smtClean="0"/>
              <a:t>Should</a:t>
            </a:r>
          </a:p>
          <a:p>
            <a:r>
              <a:rPr lang="en-US" smtClean="0"/>
              <a:t>Could</a:t>
            </a:r>
          </a:p>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467600" cy="944562"/>
          </a:xfrm>
        </p:spPr>
        <p:txBody>
          <a:bodyPr>
            <a:normAutofit/>
          </a:bodyPr>
          <a:lstStyle/>
          <a:p>
            <a:r>
              <a:rPr lang="en-US" b="1" smtClean="0"/>
              <a:t>Session Overview</a:t>
            </a:r>
            <a:endParaRPr lang="en-US"/>
          </a:p>
        </p:txBody>
      </p:sp>
      <p:sp>
        <p:nvSpPr>
          <p:cNvPr id="3" name="Content Placeholder 2"/>
          <p:cNvSpPr>
            <a:spLocks noGrp="1"/>
          </p:cNvSpPr>
          <p:nvPr>
            <p:ph idx="1"/>
          </p:nvPr>
        </p:nvSpPr>
        <p:spPr>
          <a:xfrm>
            <a:off x="2362200" y="914400"/>
            <a:ext cx="6324600" cy="5486400"/>
          </a:xfrm>
        </p:spPr>
        <p:txBody>
          <a:bodyPr>
            <a:normAutofit fontScale="77500" lnSpcReduction="20000"/>
          </a:bodyPr>
          <a:lstStyle/>
          <a:p>
            <a:r>
              <a:rPr lang="en-US" smtClean="0"/>
              <a:t>Introductions and Welcome</a:t>
            </a:r>
          </a:p>
          <a:p>
            <a:r>
              <a:rPr lang="en-US" smtClean="0"/>
              <a:t>Components </a:t>
            </a:r>
            <a:r>
              <a:rPr lang="en-US" dirty="0"/>
              <a:t>of </a:t>
            </a:r>
            <a:r>
              <a:rPr lang="en-US" dirty="0" smtClean="0"/>
              <a:t>effective </a:t>
            </a:r>
            <a:r>
              <a:rPr lang="en-US" dirty="0"/>
              <a:t>leadership and </a:t>
            </a:r>
            <a:r>
              <a:rPr lang="en-US" smtClean="0"/>
              <a:t>management (</a:t>
            </a:r>
            <a:r>
              <a:rPr lang="en-US" dirty="0" smtClean="0"/>
              <a:t>presentation</a:t>
            </a:r>
            <a:r>
              <a:rPr lang="en-US" dirty="0"/>
              <a:t>, </a:t>
            </a:r>
            <a:r>
              <a:rPr lang="en-US" dirty="0" err="1"/>
              <a:t>q&amp;a</a:t>
            </a:r>
            <a:r>
              <a:rPr lang="en-US"/>
              <a:t>)</a:t>
            </a:r>
          </a:p>
          <a:p>
            <a:r>
              <a:rPr lang="en-US" smtClean="0"/>
              <a:t>Temperament </a:t>
            </a:r>
            <a:r>
              <a:rPr lang="en-US"/>
              <a:t>and personality theory </a:t>
            </a:r>
            <a:r>
              <a:rPr lang="en-US" smtClean="0"/>
              <a:t>(</a:t>
            </a:r>
            <a:r>
              <a:rPr lang="en-US"/>
              <a:t>presentation, q&amp;a)</a:t>
            </a:r>
          </a:p>
          <a:p>
            <a:r>
              <a:rPr lang="en-US" smtClean="0"/>
              <a:t>Tools for analyzing your </a:t>
            </a:r>
            <a:r>
              <a:rPr lang="en-US"/>
              <a:t>own temperament </a:t>
            </a:r>
            <a:r>
              <a:rPr lang="en-US" smtClean="0"/>
              <a:t>(</a:t>
            </a:r>
            <a:r>
              <a:rPr lang="en-US"/>
              <a:t>individual)</a:t>
            </a:r>
          </a:p>
          <a:p>
            <a:r>
              <a:rPr lang="en-US"/>
              <a:t>Share-out (small and large group)</a:t>
            </a:r>
          </a:p>
          <a:p>
            <a:r>
              <a:rPr lang="en-US"/>
              <a:t>C</a:t>
            </a:r>
            <a:r>
              <a:rPr lang="en-US" smtClean="0"/>
              <a:t>ommunication </a:t>
            </a:r>
            <a:br>
              <a:rPr lang="en-US" smtClean="0"/>
            </a:br>
            <a:r>
              <a:rPr lang="en-US" smtClean="0"/>
              <a:t>(presentation</a:t>
            </a:r>
            <a:r>
              <a:rPr lang="en-US"/>
              <a:t>, q&amp;a</a:t>
            </a:r>
            <a:r>
              <a:rPr lang="en-US" smtClean="0"/>
              <a:t>)</a:t>
            </a:r>
            <a:endParaRPr lang="en-US"/>
          </a:p>
          <a:p>
            <a:r>
              <a:rPr lang="en-US"/>
              <a:t>Application of </a:t>
            </a:r>
            <a:r>
              <a:rPr lang="en-US" smtClean="0"/>
              <a:t>theories (Small </a:t>
            </a:r>
            <a:r>
              <a:rPr lang="en-US"/>
              <a:t>group)</a:t>
            </a:r>
          </a:p>
          <a:p>
            <a:r>
              <a:rPr lang="en-US"/>
              <a:t>Share-out (large group)</a:t>
            </a:r>
          </a:p>
          <a:p>
            <a:r>
              <a:rPr lang="en-US"/>
              <a:t>C</a:t>
            </a:r>
            <a:r>
              <a:rPr lang="en-US" smtClean="0"/>
              <a:t>ase </a:t>
            </a:r>
            <a:r>
              <a:rPr lang="en-US"/>
              <a:t>study </a:t>
            </a:r>
            <a:r>
              <a:rPr lang="en-US" smtClean="0"/>
              <a:t>example exercise (Small groups)</a:t>
            </a:r>
            <a:endParaRPr lang="en-US"/>
          </a:p>
          <a:p>
            <a:r>
              <a:rPr lang="en-US" smtClean="0"/>
              <a:t>Share-out </a:t>
            </a:r>
            <a:r>
              <a:rPr lang="en-US"/>
              <a:t>(large group)</a:t>
            </a:r>
          </a:p>
          <a:p>
            <a:r>
              <a:rPr lang="en-US"/>
              <a:t>Closing (q&amp;a, large group)</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Crucial Conversation</a:t>
            </a:r>
            <a:endParaRPr lang="en-US"/>
          </a:p>
        </p:txBody>
      </p:sp>
      <p:sp>
        <p:nvSpPr>
          <p:cNvPr id="3" name="Content Placeholder 2"/>
          <p:cNvSpPr>
            <a:spLocks noGrp="1"/>
          </p:cNvSpPr>
          <p:nvPr>
            <p:ph idx="1"/>
          </p:nvPr>
        </p:nvSpPr>
        <p:spPr>
          <a:xfrm>
            <a:off x="2514600" y="1600200"/>
            <a:ext cx="6172200" cy="4525963"/>
          </a:xfrm>
        </p:spPr>
        <p:txBody>
          <a:bodyPr>
            <a:normAutofit/>
          </a:bodyPr>
          <a:lstStyle/>
          <a:p>
            <a:r>
              <a:rPr lang="en-US" smtClean="0"/>
              <a:t>“A discussion between two or more people where (1) stakes are high, (2) opinions vary, and (3) emotions run strong”</a:t>
            </a:r>
            <a:br>
              <a:rPr lang="en-US" smtClean="0"/>
            </a:br>
            <a:r>
              <a:rPr lang="en-US" smtClean="0"/>
              <a:t>(Patterson et al., 2002, p. 3)</a:t>
            </a:r>
          </a:p>
          <a:p>
            <a:pPr>
              <a:buNone/>
            </a:pPr>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Dialogue</a:t>
            </a:r>
            <a:endParaRPr lang="en-US"/>
          </a:p>
        </p:txBody>
      </p:sp>
      <p:sp>
        <p:nvSpPr>
          <p:cNvPr id="3" name="Content Placeholder 2"/>
          <p:cNvSpPr>
            <a:spLocks noGrp="1"/>
          </p:cNvSpPr>
          <p:nvPr>
            <p:ph idx="1"/>
          </p:nvPr>
        </p:nvSpPr>
        <p:spPr>
          <a:xfrm>
            <a:off x="2895600" y="1600200"/>
            <a:ext cx="5791200" cy="4525963"/>
          </a:xfrm>
        </p:spPr>
        <p:txBody>
          <a:bodyPr>
            <a:normAutofit/>
          </a:bodyPr>
          <a:lstStyle/>
          <a:p>
            <a:r>
              <a:rPr lang="en-US" smtClean="0"/>
              <a:t>“The free flow of meaning between two or more people”</a:t>
            </a:r>
            <a:br>
              <a:rPr lang="en-US" smtClean="0"/>
            </a:br>
            <a:r>
              <a:rPr lang="en-US" smtClean="0"/>
              <a:t>(Patterson et al., 2002, p. 20)</a:t>
            </a:r>
          </a:p>
          <a:p>
            <a:pPr>
              <a:buNone/>
            </a:pPr>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38400" y="2057400"/>
            <a:ext cx="6248400" cy="4068763"/>
          </a:xfrm>
        </p:spPr>
        <p:txBody>
          <a:bodyPr>
            <a:normAutofit/>
          </a:bodyPr>
          <a:lstStyle/>
          <a:p>
            <a:pPr marL="0" indent="0" algn="ctr">
              <a:buNone/>
            </a:pPr>
            <a:r>
              <a:rPr lang="en-US" sz="4000" smtClean="0"/>
              <a:t>“The pool of shared meaning is the birthplace  of synergy.” </a:t>
            </a:r>
          </a:p>
          <a:p>
            <a:pPr marL="0" indent="0" algn="ctr">
              <a:buNone/>
            </a:pPr>
            <a:r>
              <a:rPr lang="en-US" smtClean="0"/>
              <a:t>(Patterson et al., 2002, p. 23)</a:t>
            </a:r>
          </a:p>
          <a:p>
            <a:pPr lvl="2"/>
            <a:endParaRPr lang="en-US" smtClean="0"/>
          </a:p>
          <a:p>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Creating Dialogue</a:t>
            </a:r>
            <a:endParaRPr lang="en-US"/>
          </a:p>
        </p:txBody>
      </p:sp>
      <p:sp>
        <p:nvSpPr>
          <p:cNvPr id="3" name="Content Placeholder 2"/>
          <p:cNvSpPr>
            <a:spLocks noGrp="1"/>
          </p:cNvSpPr>
          <p:nvPr>
            <p:ph idx="1"/>
          </p:nvPr>
        </p:nvSpPr>
        <p:spPr>
          <a:xfrm>
            <a:off x="2438400" y="1600200"/>
            <a:ext cx="6248400" cy="4525963"/>
          </a:xfrm>
        </p:spPr>
        <p:txBody>
          <a:bodyPr/>
          <a:lstStyle/>
          <a:p>
            <a:r>
              <a:rPr lang="en-US" smtClean="0"/>
              <a:t>Define what you really want.</a:t>
            </a:r>
          </a:p>
          <a:p>
            <a:r>
              <a:rPr lang="en-US" smtClean="0"/>
              <a:t>Define what you really don’t want.</a:t>
            </a:r>
          </a:p>
          <a:p>
            <a:r>
              <a:rPr lang="en-US" smtClean="0"/>
              <a:t>Join them with an “and” statement.</a:t>
            </a:r>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7000" y="1600200"/>
            <a:ext cx="6019800" cy="4525963"/>
          </a:xfrm>
        </p:spPr>
        <p:txBody>
          <a:bodyPr>
            <a:normAutofit fontScale="92500"/>
          </a:bodyPr>
          <a:lstStyle/>
          <a:p>
            <a:r>
              <a:rPr lang="en-US" smtClean="0"/>
              <a:t>I want to do what is best for the children AND I don’t want to tell you what to do every minute of the day.</a:t>
            </a:r>
          </a:p>
          <a:p>
            <a:r>
              <a:rPr lang="en-US" smtClean="0"/>
              <a:t>I want children to be able to explore materials AND I don’t want to stop their exploration unless there is a safety issue- even if they are making a big mess.</a:t>
            </a:r>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74638"/>
            <a:ext cx="6248400" cy="1143000"/>
          </a:xfrm>
        </p:spPr>
        <p:txBody>
          <a:bodyPr/>
          <a:lstStyle/>
          <a:p>
            <a:r>
              <a:rPr lang="en-US" smtClean="0"/>
              <a:t>Group Discussion</a:t>
            </a:r>
            <a:endParaRPr lang="en-US"/>
          </a:p>
        </p:txBody>
      </p:sp>
      <p:sp>
        <p:nvSpPr>
          <p:cNvPr id="3" name="Content Placeholder 2"/>
          <p:cNvSpPr>
            <a:spLocks noGrp="1"/>
          </p:cNvSpPr>
          <p:nvPr>
            <p:ph idx="1"/>
          </p:nvPr>
        </p:nvSpPr>
        <p:spPr>
          <a:xfrm>
            <a:off x="2438400" y="1295400"/>
            <a:ext cx="6248400" cy="5105400"/>
          </a:xfrm>
        </p:spPr>
        <p:txBody>
          <a:bodyPr>
            <a:normAutofit lnSpcReduction="10000"/>
          </a:bodyPr>
          <a:lstStyle/>
          <a:p>
            <a:r>
              <a:rPr lang="en-US" smtClean="0"/>
              <a:t>How might your personailty affect  the way you communicate?</a:t>
            </a:r>
          </a:p>
          <a:p>
            <a:r>
              <a:rPr lang="en-US" smtClean="0"/>
              <a:t>Does one group member role (i.e. Collaborator, Communicator, etc..) rely more or less on one style of communication?  </a:t>
            </a:r>
          </a:p>
          <a:p>
            <a:r>
              <a:rPr lang="en-US" smtClean="0"/>
              <a:t>What might be some barriers to creating dialogue related to any of the topics we have discussed today?</a:t>
            </a:r>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Steps for Success</a:t>
            </a:r>
            <a:endParaRPr lang="en-US"/>
          </a:p>
        </p:txBody>
      </p:sp>
      <p:sp>
        <p:nvSpPr>
          <p:cNvPr id="3" name="Content Placeholder 2"/>
          <p:cNvSpPr>
            <a:spLocks noGrp="1"/>
          </p:cNvSpPr>
          <p:nvPr>
            <p:ph idx="1"/>
          </p:nvPr>
        </p:nvSpPr>
        <p:spPr>
          <a:xfrm>
            <a:off x="2590800" y="1600200"/>
            <a:ext cx="6096000" cy="4525963"/>
          </a:xfrm>
        </p:spPr>
        <p:txBody>
          <a:bodyPr/>
          <a:lstStyle/>
          <a:p>
            <a:r>
              <a:rPr lang="en-US" smtClean="0"/>
              <a:t>Communicate!</a:t>
            </a:r>
          </a:p>
          <a:p>
            <a:r>
              <a:rPr lang="en-US" smtClean="0"/>
              <a:t>Define roles.</a:t>
            </a:r>
          </a:p>
          <a:p>
            <a:r>
              <a:rPr lang="en-US" smtClean="0"/>
              <a:t>Define shared goals.</a:t>
            </a:r>
          </a:p>
          <a:p>
            <a:r>
              <a:rPr lang="en-US" smtClean="0"/>
              <a:t>Explore your differences to help understand each other better.</a:t>
            </a:r>
          </a:p>
          <a:p>
            <a:r>
              <a:rPr lang="en-US" smtClean="0"/>
              <a:t>Be purposeful and thoughtful about your communicative interactions.</a:t>
            </a:r>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Work</a:t>
            </a:r>
            <a:endParaRPr lang="en-US" dirty="0"/>
          </a:p>
        </p:txBody>
      </p:sp>
      <p:sp>
        <p:nvSpPr>
          <p:cNvPr id="3" name="Content Placeholder 2"/>
          <p:cNvSpPr>
            <a:spLocks noGrp="1"/>
          </p:cNvSpPr>
          <p:nvPr>
            <p:ph idx="1"/>
          </p:nvPr>
        </p:nvSpPr>
        <p:spPr>
          <a:xfrm>
            <a:off x="2362200" y="1447800"/>
            <a:ext cx="6324600" cy="4678363"/>
          </a:xfrm>
        </p:spPr>
        <p:txBody>
          <a:bodyPr>
            <a:normAutofit fontScale="92500" lnSpcReduction="10000"/>
          </a:bodyPr>
          <a:lstStyle/>
          <a:p>
            <a:r>
              <a:rPr lang="en-US" smtClean="0"/>
              <a:t>Take a few minutes to read your vingette.</a:t>
            </a:r>
          </a:p>
          <a:p>
            <a:r>
              <a:rPr lang="en-US" smtClean="0"/>
              <a:t>Jot down your thoughts about the issues presented and how they can be addressed.</a:t>
            </a:r>
          </a:p>
          <a:p>
            <a:r>
              <a:rPr lang="en-US" smtClean="0"/>
              <a:t>Share with your small group.</a:t>
            </a:r>
          </a:p>
          <a:p>
            <a:r>
              <a:rPr lang="en-US" smtClean="0"/>
              <a:t>Summarize your group ideas on chart paper.</a:t>
            </a:r>
          </a:p>
          <a:p>
            <a:r>
              <a:rPr lang="en-US" smtClean="0"/>
              <a:t>Designate an individual to share with the large group.</a:t>
            </a:r>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Presenter</a:t>
            </a:r>
            <a:r>
              <a:rPr lang="en-US" baseline="0" dirty="0" smtClean="0"/>
              <a:t> Information</a:t>
            </a:r>
            <a:endParaRPr lang="en-US" dirty="0"/>
          </a:p>
        </p:txBody>
      </p:sp>
      <p:sp>
        <p:nvSpPr>
          <p:cNvPr id="3" name="Content Placeholder 2"/>
          <p:cNvSpPr>
            <a:spLocks noGrp="1"/>
          </p:cNvSpPr>
          <p:nvPr>
            <p:ph idx="1"/>
          </p:nvPr>
        </p:nvSpPr>
        <p:spPr>
          <a:xfrm>
            <a:off x="2438400" y="1600200"/>
            <a:ext cx="6477000" cy="4525963"/>
          </a:xfrm>
        </p:spPr>
        <p:txBody>
          <a:bodyPr>
            <a:normAutofit fontScale="77500" lnSpcReduction="20000"/>
          </a:bodyPr>
          <a:lstStyle/>
          <a:p>
            <a:pPr>
              <a:buNone/>
            </a:pPr>
            <a:r>
              <a:rPr lang="en-US" dirty="0" smtClean="0"/>
              <a:t>Both presenters are currently doctoral students in Special Education at Kent State University, focusing on Early Childhood Special Education.  They met while working together as early childhood intervention specialists in Euclid City Schools.  </a:t>
            </a:r>
          </a:p>
          <a:p>
            <a:pPr>
              <a:buNone/>
            </a:pPr>
            <a:r>
              <a:rPr lang="en-US" dirty="0" smtClean="0"/>
              <a:t>For more information about </a:t>
            </a:r>
            <a:r>
              <a:rPr lang="en-US" smtClean="0"/>
              <a:t>today’s session, questions</a:t>
            </a:r>
            <a:r>
              <a:rPr lang="en-US" dirty="0" smtClean="0"/>
              <a:t>, or comments, please contact us:</a:t>
            </a:r>
          </a:p>
          <a:p>
            <a:pPr>
              <a:buNone/>
            </a:pPr>
            <a:endParaRPr lang="en-US" dirty="0" smtClean="0"/>
          </a:p>
          <a:p>
            <a:pPr>
              <a:buNone/>
            </a:pPr>
            <a:r>
              <a:rPr lang="en-US" dirty="0" smtClean="0"/>
              <a:t>Sophia Hubbell		Teresa Brown</a:t>
            </a:r>
          </a:p>
          <a:p>
            <a:pPr>
              <a:buNone/>
            </a:pPr>
            <a:r>
              <a:rPr lang="en-US" smtClean="0"/>
              <a:t>shubbell@kent.edu    tebrown@euclid.k12.oh.us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lnSpc>
                <a:spcPct val="75000"/>
              </a:lnSpc>
              <a:spcBef>
                <a:spcPts val="0"/>
              </a:spcBef>
              <a:buNone/>
            </a:pPr>
            <a:r>
              <a:rPr lang="en-US" sz="7800" smtClean="0"/>
              <a:t/>
            </a:r>
            <a:br>
              <a:rPr lang="en-US" sz="7800" smtClean="0"/>
            </a:br>
            <a:r>
              <a:rPr lang="en-US" sz="7800" smtClean="0"/>
              <a:t>Leadership </a:t>
            </a:r>
          </a:p>
          <a:p>
            <a:pPr algn="ctr">
              <a:lnSpc>
                <a:spcPct val="75000"/>
              </a:lnSpc>
              <a:spcBef>
                <a:spcPts val="0"/>
              </a:spcBef>
              <a:buNone/>
            </a:pPr>
            <a:r>
              <a:rPr lang="en-US" sz="9600" smtClean="0"/>
              <a:t>≠</a:t>
            </a:r>
          </a:p>
          <a:p>
            <a:pPr algn="ctr">
              <a:lnSpc>
                <a:spcPct val="75000"/>
              </a:lnSpc>
              <a:spcBef>
                <a:spcPts val="0"/>
              </a:spcBef>
              <a:buNone/>
            </a:pPr>
            <a:r>
              <a:rPr lang="en-US" sz="7800" smtClean="0"/>
              <a:t>Management</a:t>
            </a:r>
            <a:endParaRPr lang="en-US" sz="78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To Manage</a:t>
            </a:r>
            <a:endParaRPr lang="en-US"/>
          </a:p>
        </p:txBody>
      </p:sp>
      <p:sp>
        <p:nvSpPr>
          <p:cNvPr id="3" name="Content Placeholder 2"/>
          <p:cNvSpPr>
            <a:spLocks noGrp="1"/>
          </p:cNvSpPr>
          <p:nvPr>
            <p:ph idx="1"/>
          </p:nvPr>
        </p:nvSpPr>
        <p:spPr>
          <a:xfrm>
            <a:off x="2743200" y="1600200"/>
            <a:ext cx="5943600" cy="4525963"/>
          </a:xfrm>
        </p:spPr>
        <p:txBody>
          <a:bodyPr>
            <a:normAutofit fontScale="77500" lnSpcReduction="20000"/>
          </a:bodyPr>
          <a:lstStyle/>
          <a:p>
            <a:pPr>
              <a:buNone/>
            </a:pPr>
            <a:r>
              <a:rPr lang="en-US" b="1" smtClean="0"/>
              <a:t>1</a:t>
            </a:r>
            <a:r>
              <a:rPr lang="en-US" smtClean="0"/>
              <a:t> </a:t>
            </a:r>
            <a:r>
              <a:rPr lang="en-US" b="1" smtClean="0"/>
              <a:t>:</a:t>
            </a:r>
            <a:r>
              <a:rPr lang="en-US" smtClean="0"/>
              <a:t> to handle or direct with a degree of skill: as </a:t>
            </a:r>
          </a:p>
          <a:p>
            <a:pPr>
              <a:buNone/>
            </a:pPr>
            <a:r>
              <a:rPr lang="en-US" b="1" smtClean="0"/>
              <a:t>a</a:t>
            </a:r>
            <a:r>
              <a:rPr lang="en-US" smtClean="0"/>
              <a:t> </a:t>
            </a:r>
            <a:r>
              <a:rPr lang="en-US" b="1" smtClean="0"/>
              <a:t>:</a:t>
            </a:r>
            <a:r>
              <a:rPr lang="en-US" smtClean="0"/>
              <a:t> to make and keep compliant &lt;can't manage their child&gt; </a:t>
            </a:r>
          </a:p>
          <a:p>
            <a:pPr>
              <a:buNone/>
            </a:pPr>
            <a:r>
              <a:rPr lang="en-US" b="1" smtClean="0"/>
              <a:t>b</a:t>
            </a:r>
            <a:r>
              <a:rPr lang="en-US" smtClean="0"/>
              <a:t> </a:t>
            </a:r>
            <a:r>
              <a:rPr lang="en-US" b="1" smtClean="0"/>
              <a:t>:</a:t>
            </a:r>
            <a:r>
              <a:rPr lang="en-US" smtClean="0"/>
              <a:t> to treat with care </a:t>
            </a:r>
            <a:r>
              <a:rPr lang="en-US" b="1" smtClean="0"/>
              <a:t>:</a:t>
            </a:r>
            <a:r>
              <a:rPr lang="en-US" smtClean="0"/>
              <a:t> husband &lt;</a:t>
            </a:r>
            <a:r>
              <a:rPr lang="en-US" i="1" smtClean="0"/>
              <a:t>managed</a:t>
            </a:r>
            <a:r>
              <a:rPr lang="en-US" smtClean="0"/>
              <a:t> his resources carefully&gt; </a:t>
            </a:r>
          </a:p>
          <a:p>
            <a:pPr>
              <a:buNone/>
            </a:pPr>
            <a:r>
              <a:rPr lang="en-US" b="1" smtClean="0"/>
              <a:t>c</a:t>
            </a:r>
            <a:r>
              <a:rPr lang="en-US" smtClean="0"/>
              <a:t> </a:t>
            </a:r>
            <a:r>
              <a:rPr lang="en-US" b="1" smtClean="0"/>
              <a:t>:</a:t>
            </a:r>
            <a:r>
              <a:rPr lang="en-US" smtClean="0"/>
              <a:t> to exercise executive, administrative, and supervisory direction of &lt;manage a business&gt; &lt;manage a bond issue&gt; &lt;manage a baseball team&gt; </a:t>
            </a:r>
          </a:p>
          <a:p>
            <a:pPr>
              <a:buNone/>
            </a:pPr>
            <a:r>
              <a:rPr lang="en-US" b="1" smtClean="0"/>
              <a:t>2</a:t>
            </a:r>
            <a:r>
              <a:rPr lang="en-US" smtClean="0"/>
              <a:t> </a:t>
            </a:r>
            <a:r>
              <a:rPr lang="en-US" b="1" smtClean="0"/>
              <a:t>:</a:t>
            </a:r>
            <a:r>
              <a:rPr lang="en-US" smtClean="0"/>
              <a:t> to work upon or try to alter for a purpose &lt;manage the press&gt; &lt;manage stress&gt;</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To Lead</a:t>
            </a:r>
            <a:endParaRPr lang="en-US"/>
          </a:p>
        </p:txBody>
      </p:sp>
      <p:sp>
        <p:nvSpPr>
          <p:cNvPr id="3" name="Content Placeholder 2"/>
          <p:cNvSpPr>
            <a:spLocks noGrp="1"/>
          </p:cNvSpPr>
          <p:nvPr>
            <p:ph idx="1"/>
          </p:nvPr>
        </p:nvSpPr>
        <p:spPr>
          <a:xfrm>
            <a:off x="2590800" y="1600200"/>
            <a:ext cx="6096000" cy="4525963"/>
          </a:xfrm>
        </p:spPr>
        <p:txBody>
          <a:bodyPr>
            <a:normAutofit fontScale="92500"/>
          </a:bodyPr>
          <a:lstStyle/>
          <a:p>
            <a:pPr>
              <a:buNone/>
            </a:pPr>
            <a:r>
              <a:rPr lang="en-US" b="1" smtClean="0"/>
              <a:t>	1 a</a:t>
            </a:r>
            <a:r>
              <a:rPr lang="en-US" smtClean="0"/>
              <a:t> </a:t>
            </a:r>
            <a:r>
              <a:rPr lang="en-US" b="1" smtClean="0"/>
              <a:t>:</a:t>
            </a:r>
            <a:r>
              <a:rPr lang="en-US" smtClean="0"/>
              <a:t> to guide on a way especially by</a:t>
            </a:r>
          </a:p>
          <a:p>
            <a:pPr>
              <a:buNone/>
            </a:pPr>
            <a:r>
              <a:rPr lang="en-US" smtClean="0"/>
              <a:t>	going in advance </a:t>
            </a:r>
            <a:br>
              <a:rPr lang="en-US" smtClean="0"/>
            </a:br>
            <a:r>
              <a:rPr lang="en-US" b="1" smtClean="0"/>
              <a:t>b</a:t>
            </a:r>
            <a:r>
              <a:rPr lang="en-US" smtClean="0"/>
              <a:t> </a:t>
            </a:r>
            <a:r>
              <a:rPr lang="en-US" b="1" smtClean="0"/>
              <a:t>:</a:t>
            </a:r>
            <a:r>
              <a:rPr lang="en-US" smtClean="0"/>
              <a:t> to direct on a course or in a direction </a:t>
            </a:r>
            <a:br>
              <a:rPr lang="en-US" smtClean="0"/>
            </a:br>
            <a:r>
              <a:rPr lang="en-US" i="1" smtClean="0"/>
              <a:t>3 a (1)</a:t>
            </a:r>
            <a:r>
              <a:rPr lang="en-US" smtClean="0"/>
              <a:t> </a:t>
            </a:r>
            <a:r>
              <a:rPr lang="en-US" b="1" smtClean="0"/>
              <a:t>:</a:t>
            </a:r>
            <a:r>
              <a:rPr lang="en-US" smtClean="0"/>
              <a:t> to direct the operations, activity, or performance of &lt;lead an orchestra&gt; </a:t>
            </a:r>
            <a:br>
              <a:rPr lang="en-US" smtClean="0"/>
            </a:br>
            <a:r>
              <a:rPr lang="en-US" i="1" smtClean="0"/>
              <a:t>(2)</a:t>
            </a:r>
            <a:r>
              <a:rPr lang="en-US" smtClean="0"/>
              <a:t> </a:t>
            </a:r>
            <a:r>
              <a:rPr lang="en-US" b="1" smtClean="0"/>
              <a:t>:</a:t>
            </a:r>
            <a:r>
              <a:rPr lang="en-US" smtClean="0"/>
              <a:t> to have charge of &lt;lead a campaign&gt;</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4600" y="1600200"/>
            <a:ext cx="6172200" cy="4525963"/>
          </a:xfrm>
        </p:spPr>
        <p:txBody>
          <a:bodyPr/>
          <a:lstStyle/>
          <a:p>
            <a:r>
              <a:rPr lang="en-US" smtClean="0"/>
              <a:t>Early childhood teachers need to lead sometimes and manage somtimes.</a:t>
            </a:r>
          </a:p>
          <a:p>
            <a:pPr>
              <a:buNone/>
            </a:pP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When to Manage</a:t>
            </a:r>
            <a:endParaRPr lang="en-US"/>
          </a:p>
        </p:txBody>
      </p:sp>
      <p:sp>
        <p:nvSpPr>
          <p:cNvPr id="3" name="Content Placeholder 2"/>
          <p:cNvSpPr>
            <a:spLocks noGrp="1"/>
          </p:cNvSpPr>
          <p:nvPr>
            <p:ph idx="1"/>
          </p:nvPr>
        </p:nvSpPr>
        <p:spPr>
          <a:xfrm>
            <a:off x="2438400" y="1600200"/>
            <a:ext cx="6248400" cy="4525963"/>
          </a:xfrm>
        </p:spPr>
        <p:txBody>
          <a:bodyPr>
            <a:normAutofit/>
          </a:bodyPr>
          <a:lstStyle/>
          <a:p>
            <a:r>
              <a:rPr lang="en-US" smtClean="0"/>
              <a:t>When you are legally responsible for the behavior/actions of another adult</a:t>
            </a:r>
          </a:p>
          <a:p>
            <a:r>
              <a:rPr lang="en-US" smtClean="0"/>
              <a:t>When you are morally or ethically compelled to dictate another adult’s behavior</a:t>
            </a:r>
          </a:p>
          <a:p>
            <a:pPr lvl="1"/>
            <a:endParaRPr lang="en-US" smtClean="0"/>
          </a:p>
          <a:p>
            <a:endParaRPr lang="en-US" smtClean="0"/>
          </a:p>
        </p:txBody>
      </p:sp>
    </p:spTree>
  </p:cSld>
  <p:clrMapOvr>
    <a:masterClrMapping/>
  </p:clrMapOvr>
</p:sld>
</file>

<file path=ppt/theme/theme1.xml><?xml version="1.0" encoding="utf-8"?>
<a:theme xmlns:a="http://schemas.openxmlformats.org/drawingml/2006/main" name="Office Them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1690</TotalTime>
  <Words>1950</Words>
  <Application>Microsoft Office PowerPoint</Application>
  <PresentationFormat>On-screen Show (4:3)</PresentationFormat>
  <Paragraphs>303</Paragraphs>
  <Slides>48</Slides>
  <Notes>21</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Office Theme</vt:lpstr>
      <vt:lpstr>I know how to manage children in my classroom, but how do I manage  the adults?</vt:lpstr>
      <vt:lpstr>Objectives</vt:lpstr>
      <vt:lpstr>Session Format</vt:lpstr>
      <vt:lpstr>Session Overview</vt:lpstr>
      <vt:lpstr>Slide 5</vt:lpstr>
      <vt:lpstr>To Manage</vt:lpstr>
      <vt:lpstr>To Lead</vt:lpstr>
      <vt:lpstr>Slide 8</vt:lpstr>
      <vt:lpstr>When to Manage</vt:lpstr>
      <vt:lpstr>When to Lead</vt:lpstr>
      <vt:lpstr>Leadership (and Management) Styles</vt:lpstr>
      <vt:lpstr>Management Strategies </vt:lpstr>
      <vt:lpstr>Leadership Strategies</vt:lpstr>
      <vt:lpstr>Making It Work</vt:lpstr>
      <vt:lpstr>Four Temperaments</vt:lpstr>
      <vt:lpstr>Personality Theory</vt:lpstr>
      <vt:lpstr>Tempermant Theory</vt:lpstr>
      <vt:lpstr>Four Temperaments</vt:lpstr>
      <vt:lpstr>Choleric</vt:lpstr>
      <vt:lpstr>Phlegmatic</vt:lpstr>
      <vt:lpstr>Sanguine</vt:lpstr>
      <vt:lpstr>Melancholic</vt:lpstr>
      <vt:lpstr>Key Players in Temperament and Personality Theory</vt:lpstr>
      <vt:lpstr>Carl Jung</vt:lpstr>
      <vt:lpstr>Jung Type Indicator</vt:lpstr>
      <vt:lpstr>Isabel Myers</vt:lpstr>
      <vt:lpstr>Myers Briggs Type Inventory</vt:lpstr>
      <vt:lpstr>Example</vt:lpstr>
      <vt:lpstr>Example</vt:lpstr>
      <vt:lpstr>David Keirsey</vt:lpstr>
      <vt:lpstr>Temperament and Personality Scales</vt:lpstr>
      <vt:lpstr>Self-Analysis Exercise</vt:lpstr>
      <vt:lpstr>Small Group Discussion</vt:lpstr>
      <vt:lpstr>Communicative Interactions</vt:lpstr>
      <vt:lpstr>Knowledge Exchange</vt:lpstr>
      <vt:lpstr>Knowledge Exchanges</vt:lpstr>
      <vt:lpstr>Activity Exchange</vt:lpstr>
      <vt:lpstr>Activity Exchanges</vt:lpstr>
      <vt:lpstr>Tentative Speech</vt:lpstr>
      <vt:lpstr>Crucial Conversation</vt:lpstr>
      <vt:lpstr>Dialogue</vt:lpstr>
      <vt:lpstr>Slide 42</vt:lpstr>
      <vt:lpstr>Creating Dialogue</vt:lpstr>
      <vt:lpstr>Slide 44</vt:lpstr>
      <vt:lpstr>Group Discussion</vt:lpstr>
      <vt:lpstr>Steps for Success</vt:lpstr>
      <vt:lpstr>Case Study Work</vt:lpstr>
      <vt:lpstr>Presenter Information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know how to manage children in my classroom, but how do I manage the adults?</dc:title>
  <dc:creator>Sophie</dc:creator>
  <cp:lastModifiedBy>Sophie</cp:lastModifiedBy>
  <cp:revision>56</cp:revision>
  <dcterms:created xsi:type="dcterms:W3CDTF">2010-03-03T00:41:00Z</dcterms:created>
  <dcterms:modified xsi:type="dcterms:W3CDTF">2010-04-30T17:42:16Z</dcterms:modified>
</cp:coreProperties>
</file>