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0" r:id="rId1"/>
  </p:sldMasterIdLst>
  <p:notesMasterIdLst>
    <p:notesMasterId r:id="rId12"/>
  </p:notesMasterIdLst>
  <p:sldIdLst>
    <p:sldId id="256" r:id="rId2"/>
    <p:sldId id="267" r:id="rId3"/>
    <p:sldId id="273" r:id="rId4"/>
    <p:sldId id="275" r:id="rId5"/>
    <p:sldId id="277" r:id="rId6"/>
    <p:sldId id="284" r:id="rId7"/>
    <p:sldId id="285" r:id="rId8"/>
    <p:sldId id="295" r:id="rId9"/>
    <p:sldId id="299" r:id="rId10"/>
    <p:sldId id="301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87" autoAdjust="0"/>
    <p:restoredTop sz="86444" autoAdjust="0"/>
  </p:normalViewPr>
  <p:slideViewPr>
    <p:cSldViewPr>
      <p:cViewPr varScale="1">
        <p:scale>
          <a:sx n="49" d="100"/>
          <a:sy n="49" d="100"/>
        </p:scale>
        <p:origin x="-108" y="-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74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074452-FE7F-494C-A78F-170E2C22C079}" type="datetimeFigureOut">
              <a:rPr lang="en-US" smtClean="0"/>
              <a:t>10/18/2009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84CBF-7BBF-4860-90D1-E75E95DF92C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START the video tape!</a:t>
            </a:r>
          </a:p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Most of you already have your early childhood licenses and I believe all of you have had previous coursework of some kind related to lesson planning (curriculum class, literacy classes etc.)  So I want to start by hearing what you already know about lesson planning.  I thought it would be fun to use an evidence-based teaching strategy that is commonly used in preschool-elementary settings, The KWL chart.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KWL reference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b="1" u="sng" dirty="0" smtClean="0"/>
              <a:t>BEFORE CLASS</a:t>
            </a:r>
          </a:p>
          <a:p>
            <a:r>
              <a:rPr lang="en-US" dirty="0" smtClean="0"/>
              <a:t>Bring dry erase markers</a:t>
            </a:r>
          </a:p>
          <a:p>
            <a:r>
              <a:rPr lang="en-US" dirty="0" smtClean="0"/>
              <a:t>Get Video camera</a:t>
            </a:r>
          </a:p>
          <a:p>
            <a:r>
              <a:rPr lang="en-US" dirty="0" smtClean="0"/>
              <a:t>Draw KWL chart on the board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84CBF-7BBF-4860-90D1-E75E95DF92CB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>
                <a:latin typeface="+mn-lt"/>
              </a:rPr>
              <a:t>Provide additional resources online in vista as needed.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84CBF-7BBF-4860-90D1-E75E95DF92CB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84CBF-7BBF-4860-90D1-E75E95DF92CB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>
                <a:latin typeface="+mn-lt"/>
              </a:rPr>
              <a:t>Lesson planning related to the curriculum framework – where it fits in terms of scope and sequence and progress monitoring</a:t>
            </a:r>
          </a:p>
          <a:p>
            <a:endParaRPr lang="en-US" baseline="0" dirty="0" smtClean="0">
              <a:latin typeface="+mn-lt"/>
            </a:endParaRPr>
          </a:p>
          <a:p>
            <a:r>
              <a:rPr lang="en-US" baseline="0" dirty="0" smtClean="0">
                <a:latin typeface="+mn-lt"/>
              </a:rPr>
              <a:t>Tiered model applies to instruction, progress monitoring, and scope and sequence.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84CBF-7BBF-4860-90D1-E75E95DF92CB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84CBF-7BBF-4860-90D1-E75E95DF92CB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Handouts and links in vista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84CBF-7BBF-4860-90D1-E75E95DF92CB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+mn-lt"/>
              </a:rPr>
              <a:t>See Handout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84CBF-7BBF-4860-90D1-E75E95DF92CB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Choose a place to start: student data, curriculum standards, curriculum sequence, theme</a:t>
            </a:r>
          </a:p>
          <a:p>
            <a:endParaRPr lang="en-US" dirty="0" smtClean="0"/>
          </a:p>
          <a:p>
            <a:r>
              <a:rPr lang="en-US" dirty="0" smtClean="0"/>
              <a:t>Determine goals (general for class and specific child IEP-related)</a:t>
            </a:r>
          </a:p>
          <a:p>
            <a:endParaRPr lang="en-US" dirty="0" smtClean="0"/>
          </a:p>
          <a:p>
            <a:r>
              <a:rPr lang="en-US" dirty="0" smtClean="0"/>
              <a:t>Research EB practices – see resources at the end</a:t>
            </a:r>
            <a:r>
              <a:rPr lang="en-US" baseline="0" dirty="0" smtClean="0"/>
              <a:t> of this presentation which will also be posted in vista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Link to students, standards, sequence, theme (minus whatever you started with)</a:t>
            </a:r>
          </a:p>
          <a:p>
            <a:endParaRPr lang="en-US" dirty="0" smtClean="0"/>
          </a:p>
          <a:p>
            <a:r>
              <a:rPr lang="en-US" dirty="0" smtClean="0"/>
              <a:t>Develop plan including instruction, activities, assessment</a:t>
            </a:r>
          </a:p>
          <a:p>
            <a:endParaRPr lang="en-US" dirty="0" smtClean="0"/>
          </a:p>
          <a:p>
            <a:r>
              <a:rPr lang="en-US" dirty="0" smtClean="0"/>
              <a:t>Gather materials</a:t>
            </a:r>
          </a:p>
          <a:p>
            <a:endParaRPr lang="en-US" dirty="0" smtClean="0"/>
          </a:p>
          <a:p>
            <a:r>
              <a:rPr lang="en-US" dirty="0" smtClean="0"/>
              <a:t>Trial run if necessary- especially</a:t>
            </a:r>
            <a:r>
              <a:rPr lang="en-US" baseline="0" dirty="0" smtClean="0"/>
              <a:t> technology and science demonstrations, read </a:t>
            </a:r>
            <a:r>
              <a:rPr lang="en-US" baseline="0" dirty="0" err="1" smtClean="0"/>
              <a:t>read</a:t>
            </a:r>
            <a:r>
              <a:rPr lang="en-US" baseline="0" dirty="0" smtClean="0"/>
              <a:t>-</a:t>
            </a:r>
            <a:r>
              <a:rPr lang="en-US" baseline="0" dirty="0" err="1" smtClean="0"/>
              <a:t>alouds</a:t>
            </a:r>
            <a:r>
              <a:rPr lang="en-US" baseline="0" dirty="0" smtClean="0"/>
              <a:t> ahead of time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Collect data/Assess students to determine effectiveness of meeting original goals</a:t>
            </a:r>
          </a:p>
          <a:p>
            <a:endParaRPr lang="en-US" dirty="0" smtClean="0"/>
          </a:p>
          <a:p>
            <a:r>
              <a:rPr lang="en-US" dirty="0" smtClean="0"/>
              <a:t>Design additional experiences to meet deficits identified through assessment or move on to new objective/topic/theme/standard…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84CBF-7BBF-4860-90D1-E75E95DF92CB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R="0" rtl="0"/>
            <a:r>
              <a:rPr lang="en-US" baseline="0" dirty="0" smtClean="0">
                <a:latin typeface="+mn-lt"/>
              </a:rPr>
              <a:t>If time, students complete a lesson/activity plan together as a group during class</a:t>
            </a:r>
            <a:endParaRPr lang="en-US" baseline="0" dirty="0" smtClean="0">
              <a:latin typeface="Times New Roman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84CBF-7BBF-4860-90D1-E75E95DF92CB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Record</a:t>
            </a:r>
            <a:r>
              <a:rPr lang="en-US" baseline="0" dirty="0" smtClean="0"/>
              <a:t> questions to answer in vista and/or provide additional resources in vista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84CBF-7BBF-4860-90D1-E75E95DF92CB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1C9292B-C049-4DFA-A80C-D4B252EC5041}" type="datetimeFigureOut">
              <a:rPr lang="en-US" smtClean="0"/>
              <a:t>10/18/2009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DCC6975-C5DD-47B8-84BD-F4E122E439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C9292B-C049-4DFA-A80C-D4B252EC5041}" type="datetimeFigureOut">
              <a:rPr lang="en-US" smtClean="0"/>
              <a:t>10/18/2009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CC6975-C5DD-47B8-84BD-F4E122E439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C9292B-C049-4DFA-A80C-D4B252EC5041}" type="datetimeFigureOut">
              <a:rPr lang="en-US" smtClean="0"/>
              <a:t>10/18/2009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CC6975-C5DD-47B8-84BD-F4E122E439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DEF4-1404-44F4-B940-07874F29DE66}" type="datetimeFigureOut">
              <a:rPr lang="en-US" smtClean="0"/>
              <a:t>10/18/2009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69036-3BF2-401A-9363-D7416D3361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C9292B-C049-4DFA-A80C-D4B252EC5041}" type="datetimeFigureOut">
              <a:rPr lang="en-US" smtClean="0"/>
              <a:t>10/18/2009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CC6975-C5DD-47B8-84BD-F4E122E4398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C9292B-C049-4DFA-A80C-D4B252EC5041}" type="datetimeFigureOut">
              <a:rPr lang="en-US" smtClean="0"/>
              <a:t>10/18/2009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CC6975-C5DD-47B8-84BD-F4E122E4398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C9292B-C049-4DFA-A80C-D4B252EC5041}" type="datetimeFigureOut">
              <a:rPr lang="en-US" smtClean="0"/>
              <a:t>10/18/2009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CC6975-C5DD-47B8-84BD-F4E122E4398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C9292B-C049-4DFA-A80C-D4B252EC5041}" type="datetimeFigureOut">
              <a:rPr lang="en-US" smtClean="0"/>
              <a:t>10/18/2009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CC6975-C5DD-47B8-84BD-F4E122E4398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C9292B-C049-4DFA-A80C-D4B252EC5041}" type="datetimeFigureOut">
              <a:rPr lang="en-US" smtClean="0"/>
              <a:t>10/18/2009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CC6975-C5DD-47B8-84BD-F4E122E4398E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C9292B-C049-4DFA-A80C-D4B252EC5041}" type="datetimeFigureOut">
              <a:rPr lang="en-US" smtClean="0"/>
              <a:t>10/18/2009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CC6975-C5DD-47B8-84BD-F4E122E439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1C9292B-C049-4DFA-A80C-D4B252EC5041}" type="datetimeFigureOut">
              <a:rPr lang="en-US" smtClean="0"/>
              <a:t>10/18/2009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CC6975-C5DD-47B8-84BD-F4E122E4398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1C9292B-C049-4DFA-A80C-D4B252EC5041}" type="datetimeFigureOut">
              <a:rPr lang="en-US" smtClean="0"/>
              <a:t>10/18/2009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DCC6975-C5DD-47B8-84BD-F4E122E4398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1C9292B-C049-4DFA-A80C-D4B252EC5041}" type="datetimeFigureOut">
              <a:rPr lang="en-US" smtClean="0"/>
              <a:t>10/18/2009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DCC6975-C5DD-47B8-84BD-F4E122E4398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www.naeyc.org/research/otherresources" TargetMode="External"/><Relationship Id="rId3" Type="http://schemas.openxmlformats.org/officeDocument/2006/relationships/hyperlink" Target="http://ims.ode.state.oh.us/ODE/IMS/Lessons/Default.asp" TargetMode="External"/><Relationship Id="rId7" Type="http://schemas.openxmlformats.org/officeDocument/2006/relationships/hyperlink" Target="http://www.dec-sped.org/Professionals/Recommended_Practices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www.ode.state.oh.us/GD/Templates/Pages/ODE/ODEDetail.aspx?page=3&amp;TopicRelationID=1698&amp;ContentID=1629&amp;Content=73264" TargetMode="External"/><Relationship Id="rId5" Type="http://schemas.openxmlformats.org/officeDocument/2006/relationships/hyperlink" Target="http://www.cec.sped.org/AM/Template.cfm?Section=CEC_Today1&amp;TEMPLATE=/CM/ContentDisplay.cfm&amp;CONTENTID=6515" TargetMode="External"/><Relationship Id="rId10" Type="http://schemas.openxmlformats.org/officeDocument/2006/relationships/hyperlink" Target="http://www.nectac.org/topics/evbased/evbased.asp" TargetMode="External"/><Relationship Id="rId4" Type="http://schemas.openxmlformats.org/officeDocument/2006/relationships/hyperlink" Target="http://www.literacycollaborative.org/research/findings/" TargetMode="External"/><Relationship Id="rId9" Type="http://schemas.openxmlformats.org/officeDocument/2006/relationships/hyperlink" Target="http://www.promisingpractices.net/programs.asp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Lesson Planning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Sophie Hubbell</a:t>
            </a:r>
          </a:p>
          <a:p>
            <a:r>
              <a:rPr lang="en-US" dirty="0" smtClean="0"/>
              <a:t>Kent State University</a:t>
            </a:r>
          </a:p>
          <a:p>
            <a:r>
              <a:rPr lang="en-US" dirty="0" smtClean="0"/>
              <a:t>Presented October 19, 2009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aseline="0" dirty="0" smtClean="0">
                <a:latin typeface="Calibri"/>
              </a:rPr>
              <a:t>Resources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u="sng" dirty="0">
                <a:solidFill>
                  <a:srgbClr val="0000FF"/>
                </a:solidFill>
                <a:hlinkClick r:id="rId3"/>
              </a:rPr>
              <a:t>http://ims.ode.state.oh.us/ODE/IMS/Lessons/Default.asp Ohio standards based lesson planning</a:t>
            </a:r>
            <a:endParaRPr lang="en-US" u="sng" baseline="0" dirty="0" smtClean="0">
              <a:solidFill>
                <a:srgbClr val="0000FF"/>
              </a:solidFill>
              <a:latin typeface="Times New Roman"/>
              <a:hlinkClick r:id="rId3"/>
            </a:endParaRPr>
          </a:p>
          <a:p>
            <a:r>
              <a:rPr lang="en-US" u="sng" dirty="0">
                <a:solidFill>
                  <a:srgbClr val="0000FF"/>
                </a:solidFill>
                <a:hlinkClick r:id="rId4"/>
              </a:rPr>
              <a:t>http://www.literacycollaborative.org/research/findings/  evidence of LC as effective instruction</a:t>
            </a:r>
          </a:p>
          <a:p>
            <a:r>
              <a:rPr lang="en-US" u="sng" dirty="0">
                <a:solidFill>
                  <a:srgbClr val="0000FF"/>
                </a:solidFill>
                <a:hlinkClick r:id="rId5"/>
              </a:rPr>
              <a:t>http://www.cec.sped.org/AM/Template.cfm?Section=CEC_Today1&amp;TEMPLATE=/CM/ContentDisplay.cfm&amp;CONTENTID=6515</a:t>
            </a:r>
            <a:endParaRPr lang="en-US" u="sng" baseline="0" dirty="0" smtClean="0">
              <a:solidFill>
                <a:srgbClr val="0000FF"/>
              </a:solidFill>
              <a:latin typeface="Times New Roman"/>
              <a:hlinkClick r:id="rId5"/>
            </a:endParaRPr>
          </a:p>
          <a:p>
            <a:r>
              <a:rPr lang="en-US" u="sng" dirty="0">
                <a:solidFill>
                  <a:srgbClr val="0000FF"/>
                </a:solidFill>
                <a:hlinkClick r:id="rId6"/>
              </a:rPr>
              <a:t>http://www.ode.state.oh.us/GD/Templates/Pages/ODE/ODEDetail.aspx?page=3&amp;TopicRelationID=1698&amp;ContentID=1629&amp;Content=73264 Ohio content standards</a:t>
            </a:r>
            <a:endParaRPr lang="en-US" u="sng" baseline="0" dirty="0" smtClean="0">
              <a:solidFill>
                <a:srgbClr val="0000FF"/>
              </a:solidFill>
              <a:latin typeface="Times New Roman"/>
              <a:hlinkClick r:id="rId6"/>
            </a:endParaRPr>
          </a:p>
          <a:p>
            <a:r>
              <a:rPr lang="en-US" u="sng" dirty="0">
                <a:solidFill>
                  <a:srgbClr val="0000FF"/>
                </a:solidFill>
                <a:hlinkClick r:id="rId7"/>
              </a:rPr>
              <a:t>http://www.dec-sped.org/Professionals/Recommended_Practices</a:t>
            </a:r>
            <a:endParaRPr lang="en-US" u="sng" baseline="0" dirty="0" smtClean="0">
              <a:solidFill>
                <a:srgbClr val="0000FF"/>
              </a:solidFill>
              <a:latin typeface="Times New Roman"/>
              <a:hlinkClick r:id="rId7"/>
            </a:endParaRPr>
          </a:p>
          <a:p>
            <a:r>
              <a:rPr lang="en-US" u="sng" dirty="0">
                <a:solidFill>
                  <a:srgbClr val="0000FF"/>
                </a:solidFill>
                <a:hlinkClick r:id="rId8"/>
              </a:rPr>
              <a:t>http://www.naeyc.org/research/otherresources see printout</a:t>
            </a:r>
          </a:p>
          <a:p>
            <a:r>
              <a:rPr lang="en-US" u="sng" dirty="0">
                <a:solidFill>
                  <a:srgbClr val="0000FF"/>
                </a:solidFill>
                <a:hlinkClick r:id="rId9"/>
              </a:rPr>
              <a:t>http://www.promisingpractices.net/programs.asp</a:t>
            </a:r>
            <a:endParaRPr lang="en-US" u="sng" baseline="0" dirty="0" smtClean="0">
              <a:solidFill>
                <a:srgbClr val="0000FF"/>
              </a:solidFill>
              <a:latin typeface="Times New Roman"/>
              <a:hlinkClick r:id="rId9"/>
            </a:endParaRPr>
          </a:p>
          <a:p>
            <a:r>
              <a:rPr lang="en-US" u="sng" dirty="0">
                <a:solidFill>
                  <a:srgbClr val="0000FF"/>
                </a:solidFill>
                <a:hlinkClick r:id="rId10"/>
              </a:rPr>
              <a:t>http://www.nectac.org/topics/evbased/evbased.asp</a:t>
            </a:r>
            <a:endParaRPr lang="en-US" u="sng" baseline="0" dirty="0" smtClean="0">
              <a:solidFill>
                <a:srgbClr val="0000FF"/>
              </a:solidFill>
              <a:latin typeface="Times New Roman"/>
              <a:hlinkClick r:id="rId1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KWL Chart</a:t>
            </a:r>
            <a:endParaRPr lang="en-US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do you know about lesson </a:t>
            </a:r>
            <a:r>
              <a:rPr lang="en-US" dirty="0" smtClean="0"/>
              <a:t>planning?</a:t>
            </a:r>
            <a:endParaRPr lang="en-US" dirty="0"/>
          </a:p>
          <a:p>
            <a:r>
              <a:rPr lang="en-US" dirty="0"/>
              <a:t>What do you want to know about lesson </a:t>
            </a:r>
            <a:r>
              <a:rPr lang="en-US" dirty="0" smtClean="0"/>
              <a:t>planning?</a:t>
            </a:r>
            <a:endParaRPr lang="en-US" dirty="0"/>
          </a:p>
          <a:p>
            <a:r>
              <a:rPr lang="en-US" dirty="0"/>
              <a:t>What did you learn about lesson </a:t>
            </a:r>
            <a:r>
              <a:rPr lang="en-US" dirty="0" smtClean="0"/>
              <a:t>planning?</a:t>
            </a:r>
            <a:endParaRPr lang="en-US" dirty="0"/>
          </a:p>
          <a:p>
            <a:r>
              <a:rPr lang="en-US" dirty="0"/>
              <a:t>What questions do you still </a:t>
            </a:r>
            <a:r>
              <a:rPr lang="en-US" dirty="0" smtClean="0"/>
              <a:t>have?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rtl="0"/>
            <a:r>
              <a:rPr lang="en-US" baseline="0" dirty="0" smtClean="0">
                <a:latin typeface="Calibri"/>
              </a:rPr>
              <a:t>Curriculum framework </a:t>
            </a:r>
            <a:endParaRPr lang="en-US" baseline="0" dirty="0" smtClean="0">
              <a:latin typeface="Calibri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92804" y="1481138"/>
            <a:ext cx="6158391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rtl="0"/>
            <a:r>
              <a:rPr lang="en-US" baseline="0" dirty="0" smtClean="0">
                <a:latin typeface="Calibri"/>
              </a:rPr>
              <a:t>Things to Consider </a:t>
            </a:r>
            <a:endParaRPr lang="en-US" baseline="0" dirty="0" smtClean="0">
              <a:latin typeface="Calibr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latin typeface="Calibri"/>
              </a:rPr>
              <a:t>Planning interventions </a:t>
            </a:r>
            <a:r>
              <a:rPr lang="en-US" dirty="0" smtClean="0">
                <a:latin typeface="Calibri"/>
              </a:rPr>
              <a:t>for individuals and  planning whole </a:t>
            </a:r>
            <a:r>
              <a:rPr lang="en-US" dirty="0" smtClean="0">
                <a:latin typeface="Calibri"/>
              </a:rPr>
              <a:t>class </a:t>
            </a:r>
            <a:r>
              <a:rPr lang="en-US" dirty="0" smtClean="0">
                <a:latin typeface="Calibri"/>
              </a:rPr>
              <a:t>activities</a:t>
            </a:r>
            <a:endParaRPr lang="en-US" dirty="0" smtClean="0">
              <a:latin typeface="Calibri"/>
            </a:endParaRPr>
          </a:p>
          <a:p>
            <a:r>
              <a:rPr lang="en-US" dirty="0" smtClean="0">
                <a:latin typeface="Calibri"/>
              </a:rPr>
              <a:t>Evidence-based </a:t>
            </a:r>
            <a:r>
              <a:rPr lang="en-US" dirty="0" smtClean="0">
                <a:latin typeface="Calibri"/>
              </a:rPr>
              <a:t>practices versus evidence-based </a:t>
            </a:r>
            <a:r>
              <a:rPr lang="en-US" dirty="0" smtClean="0">
                <a:latin typeface="Calibri"/>
              </a:rPr>
              <a:t>programs</a:t>
            </a:r>
          </a:p>
          <a:p>
            <a:r>
              <a:rPr lang="en-US" dirty="0" smtClean="0">
                <a:latin typeface="Calibri"/>
              </a:rPr>
              <a:t>Embedded interventions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aseline="0" dirty="0" smtClean="0">
                <a:latin typeface="Calibri"/>
              </a:rPr>
              <a:t>Lesson planning templates</a:t>
            </a:r>
            <a:endParaRPr lang="en-US" baseline="0" dirty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Ohio Department of Education</a:t>
            </a:r>
          </a:p>
          <a:p>
            <a:r>
              <a:rPr lang="en-US" dirty="0"/>
              <a:t>Bricker and </a:t>
            </a:r>
            <a:r>
              <a:rPr lang="en-US" dirty="0" err="1"/>
              <a:t>Cripe</a:t>
            </a:r>
            <a:r>
              <a:rPr lang="en-US" dirty="0"/>
              <a:t> (1992</a:t>
            </a:r>
            <a:r>
              <a:rPr lang="en-US" dirty="0" smtClean="0"/>
              <a:t>)</a:t>
            </a:r>
          </a:p>
          <a:p>
            <a:r>
              <a:rPr lang="en-US" dirty="0" smtClean="0"/>
              <a:t>Grisham-Brown, </a:t>
            </a:r>
            <a:r>
              <a:rPr lang="en-US" dirty="0" err="1" smtClean="0"/>
              <a:t>Hemmeter</a:t>
            </a:r>
            <a:r>
              <a:rPr lang="en-US" dirty="0" smtClean="0"/>
              <a:t>,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Pretti-Frontczak</a:t>
            </a:r>
            <a:r>
              <a:rPr lang="en-US" baseline="0" dirty="0" smtClean="0"/>
              <a:t> (2005)</a:t>
            </a:r>
            <a:endParaRPr lang="en-US" dirty="0"/>
          </a:p>
          <a:p>
            <a:r>
              <a:rPr lang="en-US" dirty="0" smtClean="0"/>
              <a:t>More Examples</a:t>
            </a:r>
            <a:endParaRPr lang="en-US" dirty="0"/>
          </a:p>
          <a:p>
            <a:pPr lvl="1"/>
            <a:r>
              <a:rPr lang="en-US" dirty="0" smtClean="0"/>
              <a:t>Weekly plan</a:t>
            </a:r>
            <a:endParaRPr lang="en-US" dirty="0" smtClean="0"/>
          </a:p>
          <a:p>
            <a:pPr lvl="1"/>
            <a:r>
              <a:rPr lang="en-US" dirty="0" smtClean="0"/>
              <a:t>Daily plan</a:t>
            </a:r>
            <a:endParaRPr lang="en-US" dirty="0"/>
          </a:p>
          <a:p>
            <a:pPr lvl="1"/>
            <a:r>
              <a:rPr lang="en-US" dirty="0" smtClean="0"/>
              <a:t>Activity plan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rtl="0"/>
            <a:r>
              <a:rPr lang="en-US" baseline="0" dirty="0" smtClean="0">
                <a:latin typeface="Calibri"/>
              </a:rPr>
              <a:t>Example</a:t>
            </a:r>
            <a:endParaRPr lang="en-US" baseline="0" dirty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latin typeface="Calibri"/>
              </a:rPr>
              <a:t>A literacy </a:t>
            </a:r>
            <a:r>
              <a:rPr lang="en-US" dirty="0" smtClean="0">
                <a:latin typeface="Calibri"/>
              </a:rPr>
              <a:t>lesson plan at the emergent level (</a:t>
            </a:r>
            <a:r>
              <a:rPr lang="en-US" dirty="0" err="1" smtClean="0">
                <a:latin typeface="Calibri"/>
              </a:rPr>
              <a:t>PreK</a:t>
            </a:r>
            <a:r>
              <a:rPr lang="en-US" dirty="0" smtClean="0">
                <a:latin typeface="Calibri"/>
              </a:rPr>
              <a:t>/K</a:t>
            </a:r>
            <a:r>
              <a:rPr lang="en-US" dirty="0" smtClean="0">
                <a:latin typeface="Calibri"/>
              </a:rPr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aseline="0" dirty="0" smtClean="0">
                <a:latin typeface="Calibri"/>
              </a:rPr>
              <a:t>Lesson Planning Process </a:t>
            </a:r>
            <a:endParaRPr lang="en-US" baseline="0" dirty="0" smtClean="0">
              <a:latin typeface="Calibr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Choose a place to start</a:t>
            </a:r>
            <a:endParaRPr lang="en-US" dirty="0"/>
          </a:p>
          <a:p>
            <a:r>
              <a:rPr lang="en-US" dirty="0"/>
              <a:t>Determine </a:t>
            </a:r>
            <a:r>
              <a:rPr lang="en-US" dirty="0" smtClean="0"/>
              <a:t>goals</a:t>
            </a:r>
            <a:endParaRPr lang="en-US" dirty="0"/>
          </a:p>
          <a:p>
            <a:r>
              <a:rPr lang="en-US" dirty="0"/>
              <a:t>Research EB practices</a:t>
            </a:r>
          </a:p>
          <a:p>
            <a:r>
              <a:rPr lang="en-US" dirty="0"/>
              <a:t>Link to students, standards, </a:t>
            </a:r>
            <a:r>
              <a:rPr lang="en-US" dirty="0" smtClean="0"/>
              <a:t>and/or theme</a:t>
            </a:r>
            <a:endParaRPr lang="en-US" dirty="0"/>
          </a:p>
          <a:p>
            <a:r>
              <a:rPr lang="en-US" dirty="0"/>
              <a:t>Develop plan </a:t>
            </a:r>
            <a:r>
              <a:rPr lang="en-US" dirty="0" smtClean="0"/>
              <a:t>details</a:t>
            </a:r>
            <a:endParaRPr lang="en-US" dirty="0"/>
          </a:p>
          <a:p>
            <a:r>
              <a:rPr lang="en-US" dirty="0"/>
              <a:t>Gather materials</a:t>
            </a:r>
          </a:p>
          <a:p>
            <a:r>
              <a:rPr lang="en-US" dirty="0"/>
              <a:t>Trial </a:t>
            </a:r>
            <a:r>
              <a:rPr lang="en-US" dirty="0" smtClean="0"/>
              <a:t>run, </a:t>
            </a:r>
            <a:r>
              <a:rPr lang="en-US" dirty="0"/>
              <a:t>if necessary</a:t>
            </a:r>
          </a:p>
          <a:p>
            <a:r>
              <a:rPr lang="en-US" dirty="0"/>
              <a:t>Collect </a:t>
            </a:r>
            <a:r>
              <a:rPr lang="en-US" dirty="0" smtClean="0"/>
              <a:t>data/assess students</a:t>
            </a:r>
            <a:endParaRPr lang="en-US" dirty="0"/>
          </a:p>
          <a:p>
            <a:r>
              <a:rPr lang="en-US" dirty="0"/>
              <a:t>Design </a:t>
            </a:r>
            <a:r>
              <a:rPr lang="en-US" dirty="0" smtClean="0"/>
              <a:t>additional, related learning experiences or </a:t>
            </a:r>
            <a:r>
              <a:rPr lang="en-US" dirty="0"/>
              <a:t>move </a:t>
            </a:r>
            <a:r>
              <a:rPr lang="en-US" dirty="0" smtClean="0"/>
              <a:t>on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rtl="0"/>
            <a:r>
              <a:rPr lang="en-US" baseline="0" dirty="0" smtClean="0">
                <a:latin typeface="Calibri"/>
              </a:rPr>
              <a:t>Complete </a:t>
            </a:r>
            <a:r>
              <a:rPr lang="en-US" baseline="0" dirty="0" smtClean="0">
                <a:latin typeface="Calibri"/>
              </a:rPr>
              <a:t>a </a:t>
            </a:r>
            <a:r>
              <a:rPr lang="en-US" baseline="0" dirty="0" smtClean="0">
                <a:latin typeface="Calibri"/>
              </a:rPr>
              <a:t>lesson </a:t>
            </a:r>
            <a:r>
              <a:rPr lang="en-US" baseline="0" dirty="0" smtClean="0">
                <a:latin typeface="Calibri"/>
              </a:rPr>
              <a:t>plan </a:t>
            </a:r>
            <a:r>
              <a:rPr lang="en-US" baseline="0" dirty="0" smtClean="0">
                <a:latin typeface="Calibri"/>
              </a:rPr>
              <a:t>together</a:t>
            </a:r>
            <a:endParaRPr lang="en-US" baseline="0" dirty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Choose topic, goal, theme, or standard</a:t>
            </a:r>
            <a:endParaRPr lang="en-US" dirty="0"/>
          </a:p>
          <a:p>
            <a:r>
              <a:rPr lang="en-US" dirty="0" smtClean="0"/>
              <a:t>Locate </a:t>
            </a:r>
            <a:r>
              <a:rPr lang="en-US" dirty="0"/>
              <a:t>evidence-based practices online</a:t>
            </a:r>
            <a:endParaRPr lang="en-US" baseline="0" dirty="0" smtClean="0">
              <a:latin typeface="Times New Roman"/>
            </a:endParaRPr>
          </a:p>
          <a:p>
            <a:r>
              <a:rPr lang="en-US" dirty="0" smtClean="0"/>
              <a:t>Draft </a:t>
            </a:r>
            <a:r>
              <a:rPr lang="en-US" dirty="0"/>
              <a:t>lesson plan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aseline="0" dirty="0" smtClean="0">
                <a:latin typeface="Calibri"/>
              </a:rPr>
              <a:t>Revisit </a:t>
            </a:r>
            <a:r>
              <a:rPr lang="en-US" baseline="0" dirty="0" smtClean="0">
                <a:latin typeface="Calibri"/>
              </a:rPr>
              <a:t>KWL chart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have you learned about lesson planning?</a:t>
            </a:r>
          </a:p>
          <a:p>
            <a:r>
              <a:rPr lang="en-US" dirty="0" smtClean="0"/>
              <a:t>What questions do you still have about lesson planning?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978</TotalTime>
  <Words>532</Words>
  <Application>Microsoft Office PowerPoint</Application>
  <PresentationFormat>On-screen Show (4:3)</PresentationFormat>
  <Paragraphs>95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Concourse</vt:lpstr>
      <vt:lpstr>Lesson Planning</vt:lpstr>
      <vt:lpstr>KWL Chart</vt:lpstr>
      <vt:lpstr>Curriculum framework </vt:lpstr>
      <vt:lpstr>Things to Consider </vt:lpstr>
      <vt:lpstr>Lesson planning templates</vt:lpstr>
      <vt:lpstr>Example</vt:lpstr>
      <vt:lpstr>Lesson Planning Process </vt:lpstr>
      <vt:lpstr>Complete a lesson plan together</vt:lpstr>
      <vt:lpstr>Revisit KWL chart</vt:lpstr>
      <vt:lpstr>Resources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Planning</dc:title>
  <dc:creator>Sophie</dc:creator>
  <cp:lastModifiedBy>Sophie</cp:lastModifiedBy>
  <cp:revision>12</cp:revision>
  <dcterms:created xsi:type="dcterms:W3CDTF">2009-10-19T01:01:46Z</dcterms:created>
  <dcterms:modified xsi:type="dcterms:W3CDTF">2009-10-19T17:19:53Z</dcterms:modified>
</cp:coreProperties>
</file>